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11" r:id="rId1"/>
  </p:sldMasterIdLst>
  <p:notesMasterIdLst>
    <p:notesMasterId r:id="rId23"/>
  </p:notesMasterIdLst>
  <p:handoutMasterIdLst>
    <p:handoutMasterId r:id="rId24"/>
  </p:handoutMasterIdLst>
  <p:sldIdLst>
    <p:sldId id="388" r:id="rId2"/>
    <p:sldId id="398" r:id="rId3"/>
    <p:sldId id="399" r:id="rId4"/>
    <p:sldId id="408" r:id="rId5"/>
    <p:sldId id="411" r:id="rId6"/>
    <p:sldId id="400" r:id="rId7"/>
    <p:sldId id="401" r:id="rId8"/>
    <p:sldId id="402" r:id="rId9"/>
    <p:sldId id="403" r:id="rId10"/>
    <p:sldId id="397" r:id="rId11"/>
    <p:sldId id="390" r:id="rId12"/>
    <p:sldId id="391" r:id="rId13"/>
    <p:sldId id="404" r:id="rId14"/>
    <p:sldId id="405" r:id="rId15"/>
    <p:sldId id="371" r:id="rId16"/>
    <p:sldId id="353" r:id="rId17"/>
    <p:sldId id="358" r:id="rId18"/>
    <p:sldId id="372" r:id="rId19"/>
    <p:sldId id="380" r:id="rId20"/>
    <p:sldId id="412" r:id="rId21"/>
    <p:sldId id="413" r:id="rId22"/>
  </p:sldIdLst>
  <p:sldSz cx="9144000" cy="7040563"/>
  <p:notesSz cx="6858000" cy="9180513"/>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00"/>
    <a:srgbClr val="FFFFFF"/>
    <a:srgbClr val="33CCFF"/>
    <a:srgbClr val="FFCC66"/>
    <a:srgbClr val="FF9900"/>
    <a:srgbClr val="0000FF"/>
    <a:srgbClr val="0066FF"/>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149" autoAdjust="0"/>
    <p:restoredTop sz="90269" autoAdjust="0"/>
  </p:normalViewPr>
  <p:slideViewPr>
    <p:cSldViewPr>
      <p:cViewPr>
        <p:scale>
          <a:sx n="79" d="100"/>
          <a:sy n="79" d="100"/>
        </p:scale>
        <p:origin x="-1842" y="-378"/>
      </p:cViewPr>
      <p:guideLst>
        <p:guide orient="horz" pos="2218"/>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92" y="504"/>
      </p:cViewPr>
      <p:guideLst>
        <p:guide orient="horz" pos="2891"/>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1218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1218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1218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398E1A17-8713-4622-A130-BE5C6B4752DF}" type="slidenum">
              <a:rPr lang="en-US"/>
              <a:pPr>
                <a:defRPr/>
              </a:pPr>
              <a:t>‹#›</a:t>
            </a:fld>
            <a:endParaRPr lang="en-US" dirty="0"/>
          </a:p>
        </p:txBody>
      </p:sp>
    </p:spTree>
    <p:extLst>
      <p:ext uri="{BB962C8B-B14F-4D97-AF65-F5344CB8AC3E}">
        <p14:creationId xmlns="" xmlns:p14="http://schemas.microsoft.com/office/powerpoint/2010/main" val="1143222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050"/>
          <p:cNvSpPr>
            <a:spLocks noGrp="1" noChangeArrowheads="1"/>
          </p:cNvSpPr>
          <p:nvPr>
            <p:ph type="hdr" sz="quarter"/>
          </p:nvPr>
        </p:nvSpPr>
        <p:spPr bwMode="auto">
          <a:xfrm>
            <a:off x="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55299" name="Rectangle 2051"/>
          <p:cNvSpPr>
            <a:spLocks noGrp="1" noChangeArrowheads="1"/>
          </p:cNvSpPr>
          <p:nvPr>
            <p:ph type="dt" idx="1"/>
          </p:nvPr>
        </p:nvSpPr>
        <p:spPr bwMode="auto">
          <a:xfrm>
            <a:off x="3886200" y="0"/>
            <a:ext cx="2971800" cy="4587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charset="0"/>
              </a:defRPr>
            </a:lvl1pPr>
          </a:lstStyle>
          <a:p>
            <a:pPr>
              <a:defRPr/>
            </a:pPr>
            <a:endParaRPr lang="en-US"/>
          </a:p>
        </p:txBody>
      </p:sp>
      <p:sp>
        <p:nvSpPr>
          <p:cNvPr id="26628" name="Rectangle 2052"/>
          <p:cNvSpPr>
            <a:spLocks noGrp="1" noRot="1" noChangeAspect="1" noChangeArrowheads="1" noTextEdit="1"/>
          </p:cNvSpPr>
          <p:nvPr>
            <p:ph type="sldImg" idx="2"/>
          </p:nvPr>
        </p:nvSpPr>
        <p:spPr bwMode="auto">
          <a:xfrm>
            <a:off x="1195388" y="688975"/>
            <a:ext cx="4468812" cy="3441700"/>
          </a:xfrm>
          <a:prstGeom prst="rect">
            <a:avLst/>
          </a:prstGeom>
          <a:noFill/>
          <a:ln w="9525">
            <a:solidFill>
              <a:srgbClr val="000000"/>
            </a:solidFill>
            <a:miter lim="800000"/>
            <a:headEnd/>
            <a:tailEnd/>
          </a:ln>
        </p:spPr>
      </p:sp>
      <p:sp>
        <p:nvSpPr>
          <p:cNvPr id="55301" name="Rectangle 2053"/>
          <p:cNvSpPr>
            <a:spLocks noGrp="1" noChangeArrowheads="1"/>
          </p:cNvSpPr>
          <p:nvPr>
            <p:ph type="body" sz="quarter" idx="3"/>
          </p:nvPr>
        </p:nvSpPr>
        <p:spPr bwMode="auto">
          <a:xfrm>
            <a:off x="914400" y="4360863"/>
            <a:ext cx="5029200" cy="413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5302" name="Rectangle 2054"/>
          <p:cNvSpPr>
            <a:spLocks noGrp="1" noChangeArrowheads="1"/>
          </p:cNvSpPr>
          <p:nvPr>
            <p:ph type="ftr" sz="quarter" idx="4"/>
          </p:nvPr>
        </p:nvSpPr>
        <p:spPr bwMode="auto">
          <a:xfrm>
            <a:off x="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atin typeface="Times New Roman" charset="0"/>
              </a:defRPr>
            </a:lvl1pPr>
          </a:lstStyle>
          <a:p>
            <a:pPr>
              <a:defRPr/>
            </a:pPr>
            <a:endParaRPr lang="en-US"/>
          </a:p>
        </p:txBody>
      </p:sp>
      <p:sp>
        <p:nvSpPr>
          <p:cNvPr id="55303" name="Rectangle 2055"/>
          <p:cNvSpPr>
            <a:spLocks noGrp="1" noChangeArrowheads="1"/>
          </p:cNvSpPr>
          <p:nvPr>
            <p:ph type="sldNum" sz="quarter" idx="5"/>
          </p:nvPr>
        </p:nvSpPr>
        <p:spPr bwMode="auto">
          <a:xfrm>
            <a:off x="3886200" y="8721725"/>
            <a:ext cx="2971800" cy="4587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defRPr>
            </a:lvl1pPr>
          </a:lstStyle>
          <a:p>
            <a:pPr>
              <a:defRPr/>
            </a:pPr>
            <a:fld id="{F34AAD29-33F7-4E63-83CE-FE372D9E3134}" type="slidenum">
              <a:rPr lang="en-US"/>
              <a:pPr>
                <a:defRPr/>
              </a:pPr>
              <a:t>‹#›</a:t>
            </a:fld>
            <a:endParaRPr lang="en-US" dirty="0"/>
          </a:p>
        </p:txBody>
      </p:sp>
    </p:spTree>
    <p:extLst>
      <p:ext uri="{BB962C8B-B14F-4D97-AF65-F5344CB8AC3E}">
        <p14:creationId xmlns="" xmlns:p14="http://schemas.microsoft.com/office/powerpoint/2010/main" val="30888303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055"/>
          <p:cNvSpPr>
            <a:spLocks noGrp="1" noChangeArrowheads="1"/>
          </p:cNvSpPr>
          <p:nvPr>
            <p:ph type="sldNum" sz="quarter" idx="5"/>
          </p:nvPr>
        </p:nvSpPr>
        <p:spPr>
          <a:noFill/>
        </p:spPr>
        <p:txBody>
          <a:bodyPr/>
          <a:lstStyle/>
          <a:p>
            <a:fld id="{B2AE8E6B-7176-4E61-98FB-2FC1DA6CF7A1}" type="slidenum">
              <a:rPr lang="en-US" smtClean="0">
                <a:latin typeface="Times New Roman" pitchFamily="18" charset="0"/>
              </a:rPr>
              <a:pPr/>
              <a:t>1</a:t>
            </a:fld>
            <a:endParaRPr lang="en-US" smtClean="0">
              <a:latin typeface="Times New Roman" pitchFamily="18" charset="0"/>
            </a:endParaRPr>
          </a:p>
        </p:txBody>
      </p:sp>
      <p:sp>
        <p:nvSpPr>
          <p:cNvPr id="27651" name="Rectangle 2"/>
          <p:cNvSpPr>
            <a:spLocks noGrp="1" noRot="1" noChangeAspect="1" noChangeArrowheads="1" noTextEdit="1"/>
          </p:cNvSpPr>
          <p:nvPr>
            <p:ph type="sldImg"/>
          </p:nvPr>
        </p:nvSpPr>
        <p:spPr>
          <a:xfrm>
            <a:off x="1196975" y="688975"/>
            <a:ext cx="4467225" cy="3441700"/>
          </a:xfrm>
          <a:solidFill>
            <a:srgbClr val="FFFFFF"/>
          </a:solidFill>
          <a:ln/>
        </p:spPr>
      </p:sp>
      <p:sp>
        <p:nvSpPr>
          <p:cNvPr id="27652" name="Rectangle 3"/>
          <p:cNvSpPr>
            <a:spLocks noGrp="1" noChangeArrowheads="1"/>
          </p:cNvSpPr>
          <p:nvPr>
            <p:ph type="body" idx="1"/>
          </p:nvPr>
        </p:nvSpPr>
        <p:spPr>
          <a:solidFill>
            <a:srgbClr val="FFFFFF"/>
          </a:solidFill>
          <a:ln>
            <a:solidFill>
              <a:srgbClr val="000000"/>
            </a:solidFill>
          </a:ln>
        </p:spPr>
        <p:txBody>
          <a:bodyPr/>
          <a:lstStyle/>
          <a:p>
            <a:endParaRPr lang="en-US" sz="1400" dirty="0" smtClean="0">
              <a:latin typeface="Times New Roman" pitchFamily="18" charset="0"/>
            </a:endParaRPr>
          </a:p>
          <a:p>
            <a:endParaRPr lang="en-US" sz="1400"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95388" y="688975"/>
            <a:ext cx="4468812" cy="3441700"/>
          </a:xfrm>
          <a:ln/>
        </p:spPr>
      </p:sp>
      <p:sp>
        <p:nvSpPr>
          <p:cNvPr id="37891"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5"/>
          <p:cNvSpPr>
            <a:spLocks noGrp="1" noChangeArrowheads="1"/>
          </p:cNvSpPr>
          <p:nvPr>
            <p:ph type="sldNum" sz="quarter" idx="5"/>
          </p:nvPr>
        </p:nvSpPr>
        <p:spPr>
          <a:noFill/>
        </p:spPr>
        <p:txBody>
          <a:bodyPr/>
          <a:lstStyle/>
          <a:p>
            <a:fld id="{B461A996-8F5E-41D8-91BE-C3D1DC5041CB}" type="slidenum">
              <a:rPr lang="en-US" smtClean="0">
                <a:latin typeface="Times New Roman" pitchFamily="18" charset="0"/>
              </a:rPr>
              <a:pPr/>
              <a:t>11</a:t>
            </a:fld>
            <a:endParaRPr lang="en-US" smtClean="0">
              <a:latin typeface="Times New Roman" pitchFamily="18" charset="0"/>
            </a:endParaRPr>
          </a:p>
        </p:txBody>
      </p:sp>
      <p:sp>
        <p:nvSpPr>
          <p:cNvPr id="38915" name="Rectangle 2"/>
          <p:cNvSpPr>
            <a:spLocks noGrp="1" noRot="1" noChangeAspect="1" noChangeArrowheads="1" noTextEdit="1"/>
          </p:cNvSpPr>
          <p:nvPr>
            <p:ph type="sldImg"/>
          </p:nvPr>
        </p:nvSpPr>
        <p:spPr>
          <a:xfrm>
            <a:off x="1196975" y="688975"/>
            <a:ext cx="4467225" cy="3441700"/>
          </a:xfrm>
          <a:solidFill>
            <a:srgbClr val="FFFFFF"/>
          </a:solidFill>
          <a:ln/>
        </p:spPr>
      </p:sp>
      <p:sp>
        <p:nvSpPr>
          <p:cNvPr id="38916"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055"/>
          <p:cNvSpPr>
            <a:spLocks noGrp="1" noChangeArrowheads="1"/>
          </p:cNvSpPr>
          <p:nvPr>
            <p:ph type="sldNum" sz="quarter" idx="5"/>
          </p:nvPr>
        </p:nvSpPr>
        <p:spPr>
          <a:noFill/>
        </p:spPr>
        <p:txBody>
          <a:bodyPr/>
          <a:lstStyle/>
          <a:p>
            <a:fld id="{75460DA0-0BD8-4954-B9CC-E07AC8584314}" type="slidenum">
              <a:rPr lang="en-US" smtClean="0">
                <a:latin typeface="Times New Roman" pitchFamily="18" charset="0"/>
              </a:rPr>
              <a:pPr/>
              <a:t>12</a:t>
            </a:fld>
            <a:endParaRPr lang="en-US" smtClean="0">
              <a:latin typeface="Times New Roman" pitchFamily="18" charset="0"/>
            </a:endParaRPr>
          </a:p>
        </p:txBody>
      </p:sp>
      <p:sp>
        <p:nvSpPr>
          <p:cNvPr id="39939" name="Rectangle 2"/>
          <p:cNvSpPr>
            <a:spLocks noGrp="1" noRot="1" noChangeAspect="1" noChangeArrowheads="1" noTextEdit="1"/>
          </p:cNvSpPr>
          <p:nvPr>
            <p:ph type="sldImg"/>
          </p:nvPr>
        </p:nvSpPr>
        <p:spPr>
          <a:xfrm>
            <a:off x="1196975" y="688975"/>
            <a:ext cx="4467225" cy="3441700"/>
          </a:xfrm>
          <a:solidFill>
            <a:srgbClr val="FFFFFF"/>
          </a:solidFill>
          <a:ln/>
        </p:spPr>
      </p:sp>
      <p:sp>
        <p:nvSpPr>
          <p:cNvPr id="39940"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055"/>
          <p:cNvSpPr>
            <a:spLocks noGrp="1" noChangeArrowheads="1"/>
          </p:cNvSpPr>
          <p:nvPr>
            <p:ph type="sldNum" sz="quarter" idx="5"/>
          </p:nvPr>
        </p:nvSpPr>
        <p:spPr>
          <a:noFill/>
        </p:spPr>
        <p:txBody>
          <a:bodyPr/>
          <a:lstStyle/>
          <a:p>
            <a:fld id="{E9F30C42-71D6-4639-BBEA-9FDE2C27E051}" type="slidenum">
              <a:rPr lang="en-US" smtClean="0">
                <a:latin typeface="Times New Roman" pitchFamily="18" charset="0"/>
              </a:rPr>
              <a:pPr/>
              <a:t>13</a:t>
            </a:fld>
            <a:endParaRPr lang="en-US" smtClean="0">
              <a:latin typeface="Times New Roman" pitchFamily="18" charset="0"/>
            </a:endParaRPr>
          </a:p>
        </p:txBody>
      </p:sp>
      <p:sp>
        <p:nvSpPr>
          <p:cNvPr id="40963" name="Rectangle 2"/>
          <p:cNvSpPr>
            <a:spLocks noGrp="1" noRot="1" noChangeAspect="1" noChangeArrowheads="1" noTextEdit="1"/>
          </p:cNvSpPr>
          <p:nvPr>
            <p:ph type="sldImg"/>
          </p:nvPr>
        </p:nvSpPr>
        <p:spPr>
          <a:xfrm>
            <a:off x="1196975" y="688975"/>
            <a:ext cx="4467225" cy="3441700"/>
          </a:xfrm>
          <a:solidFill>
            <a:srgbClr val="FFFFFF"/>
          </a:solidFill>
          <a:ln/>
        </p:spPr>
      </p:sp>
      <p:sp>
        <p:nvSpPr>
          <p:cNvPr id="40964"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055"/>
          <p:cNvSpPr>
            <a:spLocks noGrp="1" noChangeArrowheads="1"/>
          </p:cNvSpPr>
          <p:nvPr>
            <p:ph type="sldNum" sz="quarter" idx="5"/>
          </p:nvPr>
        </p:nvSpPr>
        <p:spPr>
          <a:noFill/>
        </p:spPr>
        <p:txBody>
          <a:bodyPr/>
          <a:lstStyle/>
          <a:p>
            <a:fld id="{568D3046-D1D8-428B-AAE9-6A88F451D752}" type="slidenum">
              <a:rPr lang="en-US" smtClean="0">
                <a:latin typeface="Times New Roman" pitchFamily="18" charset="0"/>
              </a:rPr>
              <a:pPr/>
              <a:t>14</a:t>
            </a:fld>
            <a:endParaRPr lang="en-US" smtClean="0">
              <a:latin typeface="Times New Roman" pitchFamily="18" charset="0"/>
            </a:endParaRPr>
          </a:p>
        </p:txBody>
      </p:sp>
      <p:sp>
        <p:nvSpPr>
          <p:cNvPr id="41987" name="Rectangle 2"/>
          <p:cNvSpPr>
            <a:spLocks noGrp="1" noRot="1" noChangeAspect="1" noChangeArrowheads="1" noTextEdit="1"/>
          </p:cNvSpPr>
          <p:nvPr>
            <p:ph type="sldImg"/>
          </p:nvPr>
        </p:nvSpPr>
        <p:spPr>
          <a:xfrm>
            <a:off x="1196975" y="688975"/>
            <a:ext cx="4467225" cy="3441700"/>
          </a:xfrm>
          <a:solidFill>
            <a:srgbClr val="FFFFFF"/>
          </a:solidFill>
          <a:ln/>
        </p:spPr>
      </p:sp>
      <p:sp>
        <p:nvSpPr>
          <p:cNvPr id="41988"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055"/>
          <p:cNvSpPr>
            <a:spLocks noGrp="1" noChangeArrowheads="1"/>
          </p:cNvSpPr>
          <p:nvPr>
            <p:ph type="sldNum" sz="quarter" idx="5"/>
          </p:nvPr>
        </p:nvSpPr>
        <p:spPr>
          <a:noFill/>
        </p:spPr>
        <p:txBody>
          <a:bodyPr/>
          <a:lstStyle/>
          <a:p>
            <a:fld id="{9600F3E3-E3D3-4EFA-98AA-DBFEB6D4C832}" type="slidenum">
              <a:rPr lang="en-US" smtClean="0">
                <a:latin typeface="Times New Roman" pitchFamily="18" charset="0"/>
              </a:rPr>
              <a:pPr/>
              <a:t>15</a:t>
            </a:fld>
            <a:endParaRPr lang="en-US" smtClean="0">
              <a:latin typeface="Times New Roman" pitchFamily="18" charset="0"/>
            </a:endParaRPr>
          </a:p>
        </p:txBody>
      </p:sp>
      <p:sp>
        <p:nvSpPr>
          <p:cNvPr id="43011" name="Rectangle 2"/>
          <p:cNvSpPr>
            <a:spLocks noGrp="1" noRot="1" noChangeAspect="1" noChangeArrowheads="1" noTextEdit="1"/>
          </p:cNvSpPr>
          <p:nvPr>
            <p:ph type="sldImg"/>
          </p:nvPr>
        </p:nvSpPr>
        <p:spPr>
          <a:xfrm>
            <a:off x="1195388" y="688975"/>
            <a:ext cx="4468812" cy="3441700"/>
          </a:xfrm>
          <a:solidFill>
            <a:srgbClr val="FFFFFF"/>
          </a:solidFill>
          <a:ln/>
        </p:spPr>
      </p:sp>
      <p:sp>
        <p:nvSpPr>
          <p:cNvPr id="43012"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055"/>
          <p:cNvSpPr>
            <a:spLocks noGrp="1" noChangeArrowheads="1"/>
          </p:cNvSpPr>
          <p:nvPr>
            <p:ph type="sldNum" sz="quarter" idx="5"/>
          </p:nvPr>
        </p:nvSpPr>
        <p:spPr>
          <a:noFill/>
        </p:spPr>
        <p:txBody>
          <a:bodyPr/>
          <a:lstStyle/>
          <a:p>
            <a:fld id="{B34B3AD0-F2A7-4EBB-9944-5AF35EC3B107}" type="slidenum">
              <a:rPr lang="en-US" smtClean="0">
                <a:latin typeface="Times New Roman" pitchFamily="18" charset="0"/>
              </a:rPr>
              <a:pPr/>
              <a:t>16</a:t>
            </a:fld>
            <a:endParaRPr lang="en-US" smtClean="0">
              <a:latin typeface="Times New Roman" pitchFamily="18" charset="0"/>
            </a:endParaRPr>
          </a:p>
        </p:txBody>
      </p:sp>
      <p:sp>
        <p:nvSpPr>
          <p:cNvPr id="44035" name="Rectangle 2"/>
          <p:cNvSpPr>
            <a:spLocks noGrp="1" noRot="1" noChangeAspect="1" noChangeArrowheads="1" noTextEdit="1"/>
          </p:cNvSpPr>
          <p:nvPr>
            <p:ph type="sldImg"/>
          </p:nvPr>
        </p:nvSpPr>
        <p:spPr>
          <a:xfrm>
            <a:off x="1195388" y="688975"/>
            <a:ext cx="4468812" cy="3441700"/>
          </a:xfrm>
          <a:ln/>
        </p:spPr>
      </p:sp>
      <p:sp>
        <p:nvSpPr>
          <p:cNvPr id="44036" name="Rectangle 3"/>
          <p:cNvSpPr>
            <a:spLocks noGrp="1" noChangeArrowheads="1"/>
          </p:cNvSpPr>
          <p:nvPr>
            <p:ph type="body" idx="1"/>
          </p:nvPr>
        </p:nvSpPr>
        <p:spPr>
          <a:noFill/>
          <a:ln/>
        </p:spPr>
        <p:txBody>
          <a:bodyPr/>
          <a:lstStyle/>
          <a:p>
            <a:pPr algn="just">
              <a:lnSpc>
                <a:spcPct val="150000"/>
              </a:lnSpc>
            </a:pPr>
            <a:endParaRPr lang="en-US" sz="1400" dirty="0"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055"/>
          <p:cNvSpPr>
            <a:spLocks noGrp="1" noChangeArrowheads="1"/>
          </p:cNvSpPr>
          <p:nvPr>
            <p:ph type="sldNum" sz="quarter" idx="5"/>
          </p:nvPr>
        </p:nvSpPr>
        <p:spPr>
          <a:noFill/>
        </p:spPr>
        <p:txBody>
          <a:bodyPr/>
          <a:lstStyle/>
          <a:p>
            <a:fld id="{84C5773C-CE45-4884-9539-3CF4EB07C9D5}" type="slidenum">
              <a:rPr lang="en-US" smtClean="0">
                <a:latin typeface="Times New Roman" pitchFamily="18" charset="0"/>
              </a:rPr>
              <a:pPr/>
              <a:t>17</a:t>
            </a:fld>
            <a:endParaRPr lang="en-US" smtClean="0">
              <a:latin typeface="Times New Roman" pitchFamily="18" charset="0"/>
            </a:endParaRPr>
          </a:p>
        </p:txBody>
      </p:sp>
      <p:sp>
        <p:nvSpPr>
          <p:cNvPr id="45059" name="Rectangle 2"/>
          <p:cNvSpPr>
            <a:spLocks noGrp="1" noRot="1" noChangeAspect="1" noChangeArrowheads="1" noTextEdit="1"/>
          </p:cNvSpPr>
          <p:nvPr>
            <p:ph type="sldImg"/>
          </p:nvPr>
        </p:nvSpPr>
        <p:spPr>
          <a:xfrm>
            <a:off x="1195388" y="688975"/>
            <a:ext cx="4468812" cy="3441700"/>
          </a:xfrm>
          <a:ln/>
        </p:spPr>
      </p:sp>
      <p:sp>
        <p:nvSpPr>
          <p:cNvPr id="45060" name="Rectangle 3"/>
          <p:cNvSpPr>
            <a:spLocks noGrp="1" noChangeArrowheads="1"/>
          </p:cNvSpPr>
          <p:nvPr>
            <p:ph type="body" idx="1"/>
          </p:nvPr>
        </p:nvSpPr>
        <p:spPr>
          <a:noFill/>
          <a:ln/>
        </p:spPr>
        <p:txBody>
          <a:bodyPr/>
          <a:lstStyle/>
          <a:p>
            <a:pPr algn="just">
              <a:lnSpc>
                <a:spcPct val="150000"/>
              </a:lnSpc>
            </a:pPr>
            <a:endParaRPr lang="en-US" sz="1400"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055"/>
          <p:cNvSpPr>
            <a:spLocks noGrp="1" noChangeArrowheads="1"/>
          </p:cNvSpPr>
          <p:nvPr>
            <p:ph type="sldNum" sz="quarter" idx="5"/>
          </p:nvPr>
        </p:nvSpPr>
        <p:spPr>
          <a:noFill/>
        </p:spPr>
        <p:txBody>
          <a:bodyPr/>
          <a:lstStyle/>
          <a:p>
            <a:fld id="{006D01F5-670D-45A6-8CEC-4EE817ADAB69}" type="slidenum">
              <a:rPr lang="en-US" smtClean="0">
                <a:latin typeface="Times New Roman" pitchFamily="18" charset="0"/>
              </a:rPr>
              <a:pPr/>
              <a:t>18</a:t>
            </a:fld>
            <a:endParaRPr lang="en-US" smtClean="0">
              <a:latin typeface="Times New Roman" pitchFamily="18" charset="0"/>
            </a:endParaRPr>
          </a:p>
        </p:txBody>
      </p:sp>
      <p:sp>
        <p:nvSpPr>
          <p:cNvPr id="46083" name="Rectangle 2"/>
          <p:cNvSpPr>
            <a:spLocks noGrp="1" noRot="1" noChangeAspect="1" noChangeArrowheads="1" noTextEdit="1"/>
          </p:cNvSpPr>
          <p:nvPr>
            <p:ph type="sldImg"/>
          </p:nvPr>
        </p:nvSpPr>
        <p:spPr>
          <a:xfrm>
            <a:off x="1195388" y="688975"/>
            <a:ext cx="4468812" cy="3441700"/>
          </a:xfrm>
          <a:solidFill>
            <a:srgbClr val="FFFFFF"/>
          </a:solidFill>
          <a:ln/>
        </p:spPr>
      </p:sp>
      <p:sp>
        <p:nvSpPr>
          <p:cNvPr id="46084" name="Rectangle 3"/>
          <p:cNvSpPr>
            <a:spLocks noGrp="1" noChangeArrowheads="1"/>
          </p:cNvSpPr>
          <p:nvPr>
            <p:ph type="body" idx="1"/>
          </p:nvPr>
        </p:nvSpPr>
        <p:spPr>
          <a:solidFill>
            <a:srgbClr val="FFFFFF"/>
          </a:solidFill>
          <a:ln>
            <a:solidFill>
              <a:srgbClr val="000000"/>
            </a:solidFill>
          </a:ln>
        </p:spPr>
        <p:txBody>
          <a:bodyPr/>
          <a:lstStyle/>
          <a:p>
            <a:pPr algn="just"/>
            <a:r>
              <a:rPr lang="en-US" b="1" smtClean="0">
                <a:solidFill>
                  <a:srgbClr val="FFFF00"/>
                </a:solidFill>
                <a:latin typeface="Times New Roman" pitchFamily="18" charset="0"/>
                <a:cs typeface="Times New Roman" pitchFamily="18" charset="0"/>
              </a:rPr>
              <a:t>The American Legion has formal Memorandums of Understanding (MOU) with RecruitMilitary and Military.com that will allow The American Legion to have a presence in all of their job fairs around the country</a:t>
            </a:r>
            <a:r>
              <a:rPr lang="en-US" b="1" smtClean="0">
                <a:solidFill>
                  <a:srgbClr val="FFFF00"/>
                </a:solidFill>
                <a:latin typeface="Times New Roman" pitchFamily="18" charset="0"/>
              </a:rPr>
              <a:t> </a:t>
            </a:r>
          </a:p>
          <a:p>
            <a:pPr algn="just">
              <a:lnSpc>
                <a:spcPct val="150000"/>
              </a:lnSpc>
            </a:pPr>
            <a:endParaRPr lang="en-US" sz="1400"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055"/>
          <p:cNvSpPr>
            <a:spLocks noGrp="1" noChangeArrowheads="1"/>
          </p:cNvSpPr>
          <p:nvPr>
            <p:ph type="sldNum" sz="quarter" idx="5"/>
          </p:nvPr>
        </p:nvSpPr>
        <p:spPr>
          <a:noFill/>
        </p:spPr>
        <p:txBody>
          <a:bodyPr/>
          <a:lstStyle/>
          <a:p>
            <a:fld id="{9B48BE3E-0662-4F2D-B079-8C65D0CC356E}" type="slidenum">
              <a:rPr lang="en-US" smtClean="0">
                <a:latin typeface="Times New Roman" pitchFamily="18" charset="0"/>
              </a:rPr>
              <a:pPr/>
              <a:t>19</a:t>
            </a:fld>
            <a:endParaRPr lang="en-US" smtClean="0">
              <a:latin typeface="Times New Roman" pitchFamily="18" charset="0"/>
            </a:endParaRPr>
          </a:p>
        </p:txBody>
      </p:sp>
      <p:sp>
        <p:nvSpPr>
          <p:cNvPr id="47107" name="Rectangle 2"/>
          <p:cNvSpPr>
            <a:spLocks noGrp="1" noRot="1" noChangeAspect="1" noChangeArrowheads="1" noTextEdit="1"/>
          </p:cNvSpPr>
          <p:nvPr>
            <p:ph type="sldImg"/>
          </p:nvPr>
        </p:nvSpPr>
        <p:spPr>
          <a:xfrm>
            <a:off x="1195388" y="688975"/>
            <a:ext cx="4468812" cy="3441700"/>
          </a:xfrm>
          <a:solidFill>
            <a:srgbClr val="FFFFFF"/>
          </a:solidFill>
          <a:ln/>
        </p:spPr>
      </p:sp>
      <p:sp>
        <p:nvSpPr>
          <p:cNvPr id="47108" name="Rectangle 3"/>
          <p:cNvSpPr>
            <a:spLocks noGrp="1" noChangeArrowheads="1"/>
          </p:cNvSpPr>
          <p:nvPr>
            <p:ph type="body" idx="1"/>
          </p:nvPr>
        </p:nvSpPr>
        <p:spPr>
          <a:solidFill>
            <a:srgbClr val="FFFFFF"/>
          </a:solidFill>
          <a:ln>
            <a:solidFill>
              <a:srgbClr val="000000"/>
            </a:solidFill>
          </a:ln>
        </p:spPr>
        <p:txBody>
          <a:bodyPr/>
          <a:lstStyle/>
          <a:p>
            <a:pPr algn="just">
              <a:lnSpc>
                <a:spcPct val="150000"/>
              </a:lnSpc>
            </a:pPr>
            <a:r>
              <a:rPr lang="en-US" sz="1400" smtClean="0">
                <a:latin typeface="Times New Roman" pitchFamily="18" charset="0"/>
                <a:cs typeface="Times New Roman" pitchFamily="18" charset="0"/>
              </a:rPr>
              <a:t>At these job fairs, about one-third of the employers are within the Defense Department, one-third are other Federal/ State and Local government agencies, and about one-third are private sector companies.  These fairs attract about 20-40 employers and about 200-400 job seekers at each fair.  </a:t>
            </a:r>
          </a:p>
          <a:p>
            <a:pPr algn="just">
              <a:lnSpc>
                <a:spcPct val="150000"/>
              </a:lnSpc>
            </a:pPr>
            <a:endParaRPr lang="en-US" sz="1400" smtClean="0">
              <a:latin typeface="Times New Roman" pitchFamily="18" charset="0"/>
              <a:cs typeface="Times New Roman" pitchFamily="18" charset="0"/>
            </a:endParaRPr>
          </a:p>
          <a:p>
            <a:pPr algn="just">
              <a:lnSpc>
                <a:spcPct val="150000"/>
              </a:lnSpc>
            </a:pPr>
            <a:r>
              <a:rPr lang="en-US" sz="1400" smtClean="0">
                <a:latin typeface="Times New Roman" pitchFamily="18" charset="0"/>
                <a:cs typeface="Times New Roman" pitchFamily="18" charset="0"/>
              </a:rPr>
              <a:t>The Maximum number of employers has been 100</a:t>
            </a:r>
          </a:p>
          <a:p>
            <a:pPr algn="just">
              <a:lnSpc>
                <a:spcPct val="150000"/>
              </a:lnSpc>
            </a:pPr>
            <a:endParaRPr lang="en-US" sz="1400" smtClean="0">
              <a:latin typeface="Times New Roman" pitchFamily="18" charset="0"/>
              <a:cs typeface="Times New Roman" pitchFamily="18" charset="0"/>
            </a:endParaRPr>
          </a:p>
          <a:p>
            <a:pPr algn="just">
              <a:lnSpc>
                <a:spcPct val="150000"/>
              </a:lnSpc>
            </a:pPr>
            <a:r>
              <a:rPr lang="en-US" sz="1400" smtClean="0">
                <a:latin typeface="Times New Roman" pitchFamily="18" charset="0"/>
                <a:cs typeface="Times New Roman" pitchFamily="18" charset="0"/>
              </a:rPr>
              <a:t>The most common participant is local law enforcement agencies of that area.</a:t>
            </a:r>
            <a:r>
              <a:rPr lang="en-US" sz="1400" smtClean="0">
                <a:latin typeface="Times New Roman" pitchFamily="18" charset="0"/>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1195388" y="688975"/>
            <a:ext cx="4468812" cy="3441700"/>
          </a:xfrm>
          <a:ln/>
        </p:spPr>
      </p:sp>
      <p:sp>
        <p:nvSpPr>
          <p:cNvPr id="28675"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95388" y="688975"/>
            <a:ext cx="4468812" cy="3441700"/>
          </a:xfrm>
          <a:ln/>
        </p:spPr>
      </p:sp>
      <p:sp>
        <p:nvSpPr>
          <p:cNvPr id="48131"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95388" y="688975"/>
            <a:ext cx="4468812" cy="3441700"/>
          </a:xfrm>
          <a:ln/>
        </p:spPr>
      </p:sp>
      <p:sp>
        <p:nvSpPr>
          <p:cNvPr id="29699"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95388" y="688975"/>
            <a:ext cx="4468812" cy="3441700"/>
          </a:xfrm>
          <a:ln/>
        </p:spPr>
      </p:sp>
      <p:sp>
        <p:nvSpPr>
          <p:cNvPr id="30723"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95388" y="688975"/>
            <a:ext cx="4468812" cy="3441700"/>
          </a:xfrm>
          <a:ln/>
        </p:spPr>
      </p:sp>
      <p:sp>
        <p:nvSpPr>
          <p:cNvPr id="32771"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95388" y="688975"/>
            <a:ext cx="4468812" cy="3441700"/>
          </a:xfrm>
          <a:ln/>
        </p:spPr>
      </p:sp>
      <p:sp>
        <p:nvSpPr>
          <p:cNvPr id="33795"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1195388" y="688975"/>
            <a:ext cx="4468812" cy="3441700"/>
          </a:xfrm>
          <a:ln/>
        </p:spPr>
      </p:sp>
      <p:sp>
        <p:nvSpPr>
          <p:cNvPr id="34819"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95388" y="688975"/>
            <a:ext cx="4468812" cy="3441700"/>
          </a:xfrm>
          <a:ln/>
        </p:spPr>
      </p:sp>
      <p:sp>
        <p:nvSpPr>
          <p:cNvPr id="35843"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95388" y="688975"/>
            <a:ext cx="4468812" cy="3441700"/>
          </a:xfrm>
          <a:ln/>
        </p:spPr>
      </p:sp>
      <p:sp>
        <p:nvSpPr>
          <p:cNvPr id="36867"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1" y="5492319"/>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982615"/>
            <a:ext cx="8458200" cy="125491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989652"/>
            <a:ext cx="8458200" cy="938742"/>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pPr>
              <a:defRPr/>
            </a:pPr>
            <a:endParaRPr lang="en-US"/>
          </a:p>
        </p:txBody>
      </p:sp>
      <p:sp>
        <p:nvSpPr>
          <p:cNvPr id="2" name="Footer Placeholder 1"/>
          <p:cNvSpPr>
            <a:spLocks noGrp="1"/>
          </p:cNvSpPr>
          <p:nvPr>
            <p:ph type="ftr" sz="quarter" idx="11"/>
          </p:nvPr>
        </p:nvSpPr>
        <p:spPr/>
        <p:txBody>
          <a:bodyPr/>
          <a:lstStyle/>
          <a:p>
            <a:pPr>
              <a:defRPr/>
            </a:pPr>
            <a:endParaRPr lang="en-US"/>
          </a:p>
        </p:txBody>
      </p:sp>
      <p:sp>
        <p:nvSpPr>
          <p:cNvPr id="15" name="Slide Number Placeholder 14"/>
          <p:cNvSpPr>
            <a:spLocks noGrp="1"/>
          </p:cNvSpPr>
          <p:nvPr>
            <p:ph type="sldNum" sz="quarter" idx="12"/>
          </p:nvPr>
        </p:nvSpPr>
        <p:spPr>
          <a:xfrm>
            <a:off x="8229600" y="6646292"/>
            <a:ext cx="758952" cy="253460"/>
          </a:xfrm>
        </p:spPr>
        <p:txBody>
          <a:bodyPr/>
          <a:lstStyle/>
          <a:p>
            <a:pPr>
              <a:defRPr/>
            </a:pPr>
            <a:fld id="{527DA041-030B-4815-A041-F98719621265}" type="slidenum">
              <a:rPr lang="en-US" smtClean="0"/>
              <a:pPr>
                <a:defRPr/>
              </a:pPr>
              <a:t>‹#›</a:t>
            </a:fld>
            <a:endParaRPr lang="en-US" dirty="0"/>
          </a:p>
        </p:txBody>
      </p:sp>
      <p:sp>
        <p:nvSpPr>
          <p:cNvPr id="8" name="Rectangle 22"/>
          <p:cNvSpPr>
            <a:spLocks noChangeArrowheads="1"/>
          </p:cNvSpPr>
          <p:nvPr userDrawn="1"/>
        </p:nvSpPr>
        <p:spPr bwMode="auto">
          <a:xfrm>
            <a:off x="3200400" y="6258280"/>
            <a:ext cx="6096000" cy="782285"/>
          </a:xfrm>
          <a:prstGeom prst="rect">
            <a:avLst/>
          </a:prstGeom>
          <a:solidFill>
            <a:srgbClr val="FFFFFF"/>
          </a:solidFill>
          <a:ln w="9525">
            <a:noFill/>
            <a:miter lim="800000"/>
            <a:headEnd/>
            <a:tailEnd/>
          </a:ln>
          <a:effectLst/>
        </p:spPr>
        <p:txBody>
          <a:bodyPr wrap="none" anchor="ctr"/>
          <a:lstStyle/>
          <a:p>
            <a:pPr>
              <a:defRPr/>
            </a:pPr>
            <a:endParaRPr lang="en-US" dirty="0"/>
          </a:p>
        </p:txBody>
      </p:sp>
      <p:pic>
        <p:nvPicPr>
          <p:cNvPr id="10" name="Picture 23"/>
          <p:cNvPicPr>
            <a:picLocks noChangeAspect="1" noChangeArrowheads="1"/>
          </p:cNvPicPr>
          <p:nvPr userDrawn="1"/>
        </p:nvPicPr>
        <p:blipFill>
          <a:blip r:embed="rId2" cstate="print"/>
          <a:srcRect l="5936" t="19035" b="19035"/>
          <a:stretch>
            <a:fillRect/>
          </a:stretch>
        </p:blipFill>
        <p:spPr bwMode="auto">
          <a:xfrm>
            <a:off x="0" y="6258280"/>
            <a:ext cx="3276600" cy="782285"/>
          </a:xfrm>
          <a:prstGeom prst="rect">
            <a:avLst/>
          </a:prstGeom>
          <a:noFill/>
          <a:ln w="9525">
            <a:noFill/>
            <a:miter lim="800000"/>
            <a:headEnd/>
            <a:tailEnd/>
          </a:ln>
        </p:spPr>
      </p:pic>
    </p:spTree>
  </p:cSld>
  <p:clrMapOvr>
    <a:masterClrMapping/>
  </p:clrMapOvr>
  <p:transition spd="med">
    <p:zo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0693F40-0983-4129-92B4-2D35CA347846}"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63901"/>
            <a:ext cx="1828800" cy="600729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63901"/>
            <a:ext cx="6248400" cy="600729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7A851DE-CA2E-418F-A4FF-58A1BD5B109F}"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a:xfrm>
            <a:off x="3581400" y="78230"/>
            <a:ext cx="2895600" cy="296616"/>
          </a:xfrm>
        </p:spPr>
        <p:txBody>
          <a:bodyPr/>
          <a:lstStyle/>
          <a:p>
            <a:pPr>
              <a:defRPr/>
            </a:pPr>
            <a:endParaRPr lang="en-US"/>
          </a:p>
        </p:txBody>
      </p:sp>
      <p:sp>
        <p:nvSpPr>
          <p:cNvPr id="16" name="Slide Number Placeholder 15"/>
          <p:cNvSpPr>
            <a:spLocks noGrp="1"/>
          </p:cNvSpPr>
          <p:nvPr>
            <p:ph type="sldNum" sz="quarter" idx="12"/>
          </p:nvPr>
        </p:nvSpPr>
        <p:spPr>
          <a:xfrm>
            <a:off x="8229600" y="6646292"/>
            <a:ext cx="758952" cy="253460"/>
          </a:xfrm>
        </p:spPr>
        <p:txBody>
          <a:bodyPr/>
          <a:lstStyle/>
          <a:p>
            <a:pPr>
              <a:defRPr/>
            </a:pPr>
            <a:fld id="{B34DE728-84A3-45CA-819A-15E4A1D0445B}"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1" y="3536608"/>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721026"/>
            <a:ext cx="8458200" cy="1251656"/>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pPr>
              <a:defRPr/>
            </a:pPr>
            <a:endParaRPr lang="en-US"/>
          </a:p>
        </p:txBody>
      </p:sp>
      <p:sp>
        <p:nvSpPr>
          <p:cNvPr id="11" name="Footer Placeholder 10"/>
          <p:cNvSpPr>
            <a:spLocks noGrp="1"/>
          </p:cNvSpPr>
          <p:nvPr>
            <p:ph type="ftr" sz="quarter" idx="11"/>
          </p:nvPr>
        </p:nvSpPr>
        <p:spPr/>
        <p:txBody>
          <a:bodyPr/>
          <a:lstStyle/>
          <a:p>
            <a:pPr>
              <a:defRPr/>
            </a:pPr>
            <a:endParaRPr lang="en-US"/>
          </a:p>
        </p:txBody>
      </p:sp>
      <p:sp>
        <p:nvSpPr>
          <p:cNvPr id="16" name="Slide Number Placeholder 15"/>
          <p:cNvSpPr>
            <a:spLocks noGrp="1"/>
          </p:cNvSpPr>
          <p:nvPr>
            <p:ph type="sldNum" sz="quarter" idx="12"/>
          </p:nvPr>
        </p:nvSpPr>
        <p:spPr/>
        <p:txBody>
          <a:bodyPr/>
          <a:lstStyle/>
          <a:p>
            <a:pPr>
              <a:defRPr/>
            </a:pPr>
            <a:fld id="{CC2225DE-A022-46C3-8424-F67D576B2671}" type="slidenum">
              <a:rPr lang="en-US" smtClean="0"/>
              <a:pPr>
                <a:defRPr/>
              </a:pPr>
              <a:t>‹#›</a:t>
            </a:fld>
            <a:endParaRPr lang="en-US" dirty="0"/>
          </a:p>
        </p:txBody>
      </p:sp>
      <p:sp>
        <p:nvSpPr>
          <p:cNvPr id="8" name="Title 7"/>
          <p:cNvSpPr>
            <a:spLocks noGrp="1"/>
          </p:cNvSpPr>
          <p:nvPr>
            <p:ph type="title"/>
          </p:nvPr>
        </p:nvSpPr>
        <p:spPr>
          <a:xfrm>
            <a:off x="180475" y="3025539"/>
            <a:ext cx="8686800" cy="1216366"/>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med">
    <p:zo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3" y="469372"/>
            <a:ext cx="8686800" cy="863642"/>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42798"/>
            <a:ext cx="4191000" cy="4850166"/>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1" y="1642798"/>
            <a:ext cx="4343400" cy="4850166"/>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pPr>
              <a:defRPr/>
            </a:pPr>
            <a:endParaRPr lang="en-US"/>
          </a:p>
        </p:txBody>
      </p:sp>
      <p:sp>
        <p:nvSpPr>
          <p:cNvPr id="10" name="Footer Placeholder 9"/>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C0804E68-879C-47CE-A979-8F72881E6777}"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1" y="5554225"/>
            <a:ext cx="8610600" cy="906147"/>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84501"/>
            <a:ext cx="4290556" cy="65679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9" y="684501"/>
            <a:ext cx="4292241" cy="65679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51073"/>
            <a:ext cx="4290556" cy="404669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51073"/>
            <a:ext cx="4288536" cy="4046694"/>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229600" y="6649422"/>
            <a:ext cx="762001" cy="253460"/>
          </a:xfrm>
        </p:spPr>
        <p:txBody>
          <a:bodyPr/>
          <a:lstStyle/>
          <a:p>
            <a:pPr>
              <a:defRPr/>
            </a:pPr>
            <a:fld id="{CEB54AB8-3E81-4898-9949-27882E0BDE21}" type="slidenum">
              <a:rPr lang="en-US" smtClean="0"/>
              <a:pPr>
                <a:defRPr/>
              </a:pPr>
              <a:t>‹#›</a:t>
            </a:fld>
            <a:endParaRPr lang="en-US" dirty="0"/>
          </a:p>
        </p:txBody>
      </p:sp>
      <p:sp>
        <p:nvSpPr>
          <p:cNvPr id="11" name="Straight Connector 10"/>
          <p:cNvSpPr>
            <a:spLocks noChangeShapeType="1"/>
          </p:cNvSpPr>
          <p:nvPr/>
        </p:nvSpPr>
        <p:spPr bwMode="auto">
          <a:xfrm>
            <a:off x="514351" y="6180051"/>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zo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3" y="469372"/>
            <a:ext cx="8686800" cy="863642"/>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a:p>
        </p:txBody>
      </p:sp>
      <p:sp>
        <p:nvSpPr>
          <p:cNvPr id="21" name="Footer Placeholder 20"/>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CEFB33-FDED-4CA0-BD25-39969D58A1FA}"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endParaRPr lang="en-US"/>
          </a:p>
        </p:txBody>
      </p:sp>
      <p:sp>
        <p:nvSpPr>
          <p:cNvPr id="24" name="Footer Placeholder 23"/>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018D24B7-41C0-40BA-B624-D9483B3D3532}"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1" y="6004824"/>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632454"/>
            <a:ext cx="8458200" cy="534561"/>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5" y="625828"/>
            <a:ext cx="3008313" cy="4928394"/>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25828"/>
            <a:ext cx="5340350" cy="4928394"/>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pPr>
              <a:defRPr/>
            </a:pPr>
            <a:endParaRPr lang="en-US"/>
          </a:p>
        </p:txBody>
      </p:sp>
      <p:sp>
        <p:nvSpPr>
          <p:cNvPr id="29" name="Footer Placeholder 28"/>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FEC8249-632E-4FB3-AF66-243B28C42360}" type="slidenum">
              <a:rPr lang="en-US" smtClean="0"/>
              <a:pPr>
                <a:defRPr/>
              </a:pPr>
              <a:t>‹#›</a:t>
            </a:fld>
            <a:endParaRPr lang="en-US" dirty="0"/>
          </a:p>
        </p:txBody>
      </p:sp>
    </p:spTree>
  </p:cSld>
  <p:clrMapOvr>
    <a:masterClrMapping/>
  </p:clrMapOvr>
  <p:transition spd="med">
    <p:zo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1" y="633051"/>
            <a:ext cx="5029200" cy="3754967"/>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31" name="Slide Number Placeholder 30"/>
          <p:cNvSpPr>
            <a:spLocks noGrp="1"/>
          </p:cNvSpPr>
          <p:nvPr>
            <p:ph type="sldNum" sz="quarter" idx="12"/>
          </p:nvPr>
        </p:nvSpPr>
        <p:spPr/>
        <p:txBody>
          <a:bodyPr/>
          <a:lstStyle/>
          <a:p>
            <a:pPr>
              <a:defRPr/>
            </a:pPr>
            <a:fld id="{8D474495-E6C3-476B-B135-1E6A534814B3}" type="slidenum">
              <a:rPr lang="en-US" smtClean="0"/>
              <a:pPr>
                <a:defRPr/>
              </a:pPr>
              <a:t>‹#›</a:t>
            </a:fld>
            <a:endParaRPr lang="en-US" dirty="0"/>
          </a:p>
        </p:txBody>
      </p:sp>
      <p:sp>
        <p:nvSpPr>
          <p:cNvPr id="17" name="Title 16"/>
          <p:cNvSpPr>
            <a:spLocks noGrp="1"/>
          </p:cNvSpPr>
          <p:nvPr>
            <p:ph type="title"/>
          </p:nvPr>
        </p:nvSpPr>
        <p:spPr>
          <a:xfrm>
            <a:off x="381000" y="5126697"/>
            <a:ext cx="5867400" cy="536192"/>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680516"/>
            <a:ext cx="5867400" cy="788804"/>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transition spd="med">
    <p:zo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1" y="1078875"/>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95536"/>
            <a:ext cx="8686800" cy="4646446"/>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8230"/>
            <a:ext cx="2514600" cy="296616"/>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8230"/>
            <a:ext cx="3352800" cy="296616"/>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649424"/>
            <a:ext cx="762001" cy="250983"/>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897DFFC-B563-4072-BE42-ADFDCD2B2CB9}" type="slidenum">
              <a:rPr lang="en-US" smtClean="0"/>
              <a:pPr>
                <a:defRPr/>
              </a:pPr>
              <a:t>‹#›</a:t>
            </a:fld>
            <a:endParaRPr lang="en-US" dirty="0"/>
          </a:p>
        </p:txBody>
      </p:sp>
      <p:sp>
        <p:nvSpPr>
          <p:cNvPr id="10" name="Title Placeholder 9"/>
          <p:cNvSpPr>
            <a:spLocks noGrp="1"/>
          </p:cNvSpPr>
          <p:nvPr>
            <p:ph type="title"/>
          </p:nvPr>
        </p:nvSpPr>
        <p:spPr>
          <a:xfrm>
            <a:off x="304800" y="469373"/>
            <a:ext cx="8686800" cy="860513"/>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1" y="1078875"/>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1" y="1086151"/>
            <a:ext cx="8629650" cy="2444"/>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Rectangle 22"/>
          <p:cNvSpPr>
            <a:spLocks noChangeArrowheads="1"/>
          </p:cNvSpPr>
          <p:nvPr userDrawn="1"/>
        </p:nvSpPr>
        <p:spPr bwMode="auto">
          <a:xfrm>
            <a:off x="3200400" y="6258280"/>
            <a:ext cx="6096000" cy="782285"/>
          </a:xfrm>
          <a:prstGeom prst="rect">
            <a:avLst/>
          </a:prstGeom>
          <a:solidFill>
            <a:srgbClr val="FFFFFF"/>
          </a:solidFill>
          <a:ln w="9525">
            <a:noFill/>
            <a:miter lim="800000"/>
            <a:headEnd/>
            <a:tailEnd/>
          </a:ln>
          <a:effectLst/>
        </p:spPr>
        <p:txBody>
          <a:bodyPr wrap="none" anchor="ctr"/>
          <a:lstStyle/>
          <a:p>
            <a:pPr>
              <a:defRPr/>
            </a:pPr>
            <a:endParaRPr lang="en-US" dirty="0"/>
          </a:p>
        </p:txBody>
      </p:sp>
      <p:pic>
        <p:nvPicPr>
          <p:cNvPr id="14" name="Picture 23"/>
          <p:cNvPicPr>
            <a:picLocks noChangeAspect="1" noChangeArrowheads="1"/>
          </p:cNvPicPr>
          <p:nvPr userDrawn="1"/>
        </p:nvPicPr>
        <p:blipFill>
          <a:blip r:embed="rId13" cstate="print"/>
          <a:srcRect l="5936" t="19035" b="19035"/>
          <a:stretch>
            <a:fillRect/>
          </a:stretch>
        </p:blipFill>
        <p:spPr bwMode="auto">
          <a:xfrm>
            <a:off x="0" y="6258280"/>
            <a:ext cx="3276600" cy="78228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12" r:id="rId1"/>
    <p:sldLayoutId id="2147483913" r:id="rId2"/>
    <p:sldLayoutId id="2147483914" r:id="rId3"/>
    <p:sldLayoutId id="2147483915" r:id="rId4"/>
    <p:sldLayoutId id="2147483916" r:id="rId5"/>
    <p:sldLayoutId id="2147483917" r:id="rId6"/>
    <p:sldLayoutId id="2147483918" r:id="rId7"/>
    <p:sldLayoutId id="2147483919" r:id="rId8"/>
    <p:sldLayoutId id="2147483920" r:id="rId9"/>
    <p:sldLayoutId id="2147483921" r:id="rId10"/>
    <p:sldLayoutId id="2147483922" r:id="rId11"/>
  </p:sldLayoutIdLst>
  <p:transition spd="med">
    <p:zoom/>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www1.va.gov/volunteer/studentprgm.cfm" TargetMode="External"/><Relationship Id="rId3" Type="http://schemas.openxmlformats.org/officeDocument/2006/relationships/hyperlink" Target="http://www.va.gov/volunteer" TargetMode="External"/><Relationship Id="rId7" Type="http://schemas.openxmlformats.org/officeDocument/2006/relationships/hyperlink" Target="http://www.vetcenter.va.gov/"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nasvh.org/home/index.cfm" TargetMode="External"/><Relationship Id="rId5" Type="http://schemas.openxmlformats.org/officeDocument/2006/relationships/hyperlink" Target="http://www.fisherhouse.org/" TargetMode="External"/><Relationship Id="rId4" Type="http://schemas.openxmlformats.org/officeDocument/2006/relationships/hyperlink" Target="http://www.polytrauma.va.gov/"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va.gov/volunteer"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huck.gallina@kofc.org,cgallina@att.ne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4242" name="Rectangle 2"/>
          <p:cNvSpPr>
            <a:spLocks noGrp="1" noChangeArrowheads="1"/>
          </p:cNvSpPr>
          <p:nvPr>
            <p:ph type="ctrTitle"/>
          </p:nvPr>
        </p:nvSpPr>
        <p:spPr>
          <a:xfrm>
            <a:off x="1219200" y="312914"/>
            <a:ext cx="7010400" cy="1251656"/>
          </a:xfrm>
        </p:spPr>
        <p:txBody>
          <a:bodyPr>
            <a:normAutofit/>
          </a:bodyPr>
          <a:lstStyle/>
          <a:p>
            <a:pPr algn="ctr">
              <a:defRPr/>
            </a:pPr>
            <a:r>
              <a:rPr lang="en-US" sz="4000" b="1" dirty="0" smtClean="0">
                <a:solidFill>
                  <a:schemeClr val="tx1"/>
                </a:solidFill>
                <a:effectLst/>
              </a:rPr>
              <a:t>KNIGHTS OF COLUMBUS</a:t>
            </a:r>
          </a:p>
        </p:txBody>
      </p:sp>
      <p:sp>
        <p:nvSpPr>
          <p:cNvPr id="394244" name="Rectangle 4"/>
          <p:cNvSpPr>
            <a:spLocks noChangeArrowheads="1"/>
          </p:cNvSpPr>
          <p:nvPr/>
        </p:nvSpPr>
        <p:spPr bwMode="auto">
          <a:xfrm>
            <a:off x="1143001" y="3833195"/>
            <a:ext cx="6858001" cy="1564570"/>
          </a:xfrm>
          <a:prstGeom prst="rect">
            <a:avLst/>
          </a:prstGeom>
          <a:noFill/>
          <a:ln w="9525">
            <a:noFill/>
            <a:miter lim="800000"/>
            <a:headEnd/>
            <a:tailEnd/>
          </a:ln>
          <a:effectLst/>
        </p:spPr>
        <p:txBody>
          <a:bodyPr anchor="b"/>
          <a:lstStyle/>
          <a:p>
            <a:pPr algn="ctr" eaLnBrk="0" hangingPunct="0">
              <a:defRPr/>
            </a:pPr>
            <a:r>
              <a:rPr kumimoji="1" lang="en-US" sz="2800" b="1" dirty="0">
                <a:effectLst>
                  <a:outerShdw blurRad="38100" dist="38100" dir="2700000" algn="tl">
                    <a:srgbClr val="000000">
                      <a:alpha val="43137"/>
                    </a:srgbClr>
                  </a:outerShdw>
                </a:effectLst>
                <a:latin typeface="Tahoma" pitchFamily="34" charset="0"/>
              </a:rPr>
              <a:t>VA Voluntary Service (VAVS) Representative and Deputy Representative Volunteer Training</a:t>
            </a:r>
          </a:p>
        </p:txBody>
      </p:sp>
      <p:grpSp>
        <p:nvGrpSpPr>
          <p:cNvPr id="3076" name="Group 9"/>
          <p:cNvGrpSpPr>
            <a:grpSpLocks/>
          </p:cNvGrpSpPr>
          <p:nvPr/>
        </p:nvGrpSpPr>
        <p:grpSpPr bwMode="auto">
          <a:xfrm>
            <a:off x="1219200" y="1642800"/>
            <a:ext cx="1828800" cy="1877483"/>
            <a:chOff x="1676400" y="1981200"/>
            <a:chExt cx="1828800" cy="1828800"/>
          </a:xfrm>
        </p:grpSpPr>
        <p:sp>
          <p:nvSpPr>
            <p:cNvPr id="3085" name="Right Triangle 6"/>
            <p:cNvSpPr>
              <a:spLocks noChangeArrowheads="1"/>
            </p:cNvSpPr>
            <p:nvPr/>
          </p:nvSpPr>
          <p:spPr bwMode="auto">
            <a:xfrm rot="-5400000">
              <a:off x="1828800" y="2133600"/>
              <a:ext cx="609600" cy="609600"/>
            </a:xfrm>
            <a:prstGeom prst="rtTriangle">
              <a:avLst/>
            </a:prstGeom>
            <a:solidFill>
              <a:srgbClr val="FFFFFF"/>
            </a:solidFill>
            <a:ln w="9525" algn="ctr">
              <a:noFill/>
              <a:round/>
              <a:headEnd/>
              <a:tailEnd/>
            </a:ln>
          </p:spPr>
          <p:txBody>
            <a:bodyPr/>
            <a:lstStyle/>
            <a:p>
              <a:pPr algn="ctr" eaLnBrk="0" hangingPunct="0"/>
              <a:endParaRPr lang="en-US"/>
            </a:p>
          </p:txBody>
        </p:sp>
        <p:sp>
          <p:nvSpPr>
            <p:cNvPr id="3086" name="Right Triangle 7"/>
            <p:cNvSpPr>
              <a:spLocks noChangeArrowheads="1"/>
            </p:cNvSpPr>
            <p:nvPr/>
          </p:nvSpPr>
          <p:spPr bwMode="auto">
            <a:xfrm rot="5400000">
              <a:off x="2743200" y="2971800"/>
              <a:ext cx="609600" cy="609600"/>
            </a:xfrm>
            <a:prstGeom prst="rtTriangle">
              <a:avLst/>
            </a:prstGeom>
            <a:solidFill>
              <a:srgbClr val="FFFFFF"/>
            </a:solidFill>
            <a:ln w="9525" algn="ctr">
              <a:noFill/>
              <a:round/>
              <a:headEnd/>
              <a:tailEnd/>
            </a:ln>
          </p:spPr>
          <p:txBody>
            <a:bodyPr/>
            <a:lstStyle/>
            <a:p>
              <a:pPr algn="ctr" eaLnBrk="0" hangingPunct="0"/>
              <a:endParaRPr lang="en-US"/>
            </a:p>
          </p:txBody>
        </p:sp>
        <p:sp>
          <p:nvSpPr>
            <p:cNvPr id="3087" name="Rounded Rectangle 8"/>
            <p:cNvSpPr>
              <a:spLocks noChangeArrowheads="1"/>
            </p:cNvSpPr>
            <p:nvPr/>
          </p:nvSpPr>
          <p:spPr bwMode="auto">
            <a:xfrm>
              <a:off x="2286000" y="2667000"/>
              <a:ext cx="609600" cy="838200"/>
            </a:xfrm>
            <a:prstGeom prst="roundRect">
              <a:avLst>
                <a:gd name="adj" fmla="val 16667"/>
              </a:avLst>
            </a:prstGeom>
            <a:solidFill>
              <a:srgbClr val="FFFFFF"/>
            </a:solidFill>
            <a:ln w="9525" algn="ctr">
              <a:solidFill>
                <a:srgbClr val="FFFFFF"/>
              </a:solidFill>
              <a:round/>
              <a:headEnd/>
              <a:tailEnd/>
            </a:ln>
          </p:spPr>
          <p:txBody>
            <a:bodyPr/>
            <a:lstStyle/>
            <a:p>
              <a:pPr algn="ctr" eaLnBrk="0" hangingPunct="0"/>
              <a:endParaRPr lang="en-US"/>
            </a:p>
          </p:txBody>
        </p:sp>
        <p:pic>
          <p:nvPicPr>
            <p:cNvPr id="3088" name="Picture 3" descr="3rdDegree_.jpg"/>
            <p:cNvPicPr>
              <a:picLocks noChangeAspect="1"/>
            </p:cNvPicPr>
            <p:nvPr/>
          </p:nvPicPr>
          <p:blipFill>
            <a:blip r:embed="rId3" cstate="print">
              <a:clrChange>
                <a:clrFrom>
                  <a:srgbClr val="FFFFFF"/>
                </a:clrFrom>
                <a:clrTo>
                  <a:srgbClr val="FFFFFF">
                    <a:alpha val="0"/>
                  </a:srgbClr>
                </a:clrTo>
              </a:clrChange>
            </a:blip>
            <a:srcRect/>
            <a:stretch>
              <a:fillRect/>
            </a:stretch>
          </p:blipFill>
          <p:spPr bwMode="auto">
            <a:xfrm>
              <a:off x="1676400" y="1981200"/>
              <a:ext cx="1828800" cy="1828800"/>
            </a:xfrm>
            <a:prstGeom prst="rect">
              <a:avLst/>
            </a:prstGeom>
            <a:noFill/>
            <a:ln w="9525">
              <a:noFill/>
              <a:miter lim="800000"/>
              <a:headEnd/>
              <a:tailEnd/>
            </a:ln>
          </p:spPr>
        </p:pic>
      </p:grpSp>
      <p:grpSp>
        <p:nvGrpSpPr>
          <p:cNvPr id="3077" name="Group 14"/>
          <p:cNvGrpSpPr>
            <a:grpSpLocks/>
          </p:cNvGrpSpPr>
          <p:nvPr/>
        </p:nvGrpSpPr>
        <p:grpSpPr bwMode="auto">
          <a:xfrm>
            <a:off x="3962400" y="1642800"/>
            <a:ext cx="1371600" cy="1877483"/>
            <a:chOff x="3886200" y="1981200"/>
            <a:chExt cx="1371600" cy="1828800"/>
          </a:xfrm>
        </p:grpSpPr>
        <p:sp>
          <p:nvSpPr>
            <p:cNvPr id="3081" name="Oval 10"/>
            <p:cNvSpPr>
              <a:spLocks noChangeArrowheads="1"/>
            </p:cNvSpPr>
            <p:nvPr/>
          </p:nvSpPr>
          <p:spPr bwMode="auto">
            <a:xfrm>
              <a:off x="4267200" y="2895600"/>
              <a:ext cx="609600" cy="685800"/>
            </a:xfrm>
            <a:prstGeom prst="ellipse">
              <a:avLst/>
            </a:prstGeom>
            <a:solidFill>
              <a:srgbClr val="FFFFFF"/>
            </a:solidFill>
            <a:ln w="9525" algn="ctr">
              <a:solidFill>
                <a:srgbClr val="FFFFFF"/>
              </a:solidFill>
              <a:round/>
              <a:headEnd/>
              <a:tailEnd/>
            </a:ln>
          </p:spPr>
          <p:txBody>
            <a:bodyPr/>
            <a:lstStyle/>
            <a:p>
              <a:pPr algn="ctr" eaLnBrk="0" hangingPunct="0"/>
              <a:endParaRPr lang="en-US"/>
            </a:p>
          </p:txBody>
        </p:sp>
        <p:sp>
          <p:nvSpPr>
            <p:cNvPr id="3082" name="Rounded Rectangle 12"/>
            <p:cNvSpPr>
              <a:spLocks noChangeArrowheads="1"/>
            </p:cNvSpPr>
            <p:nvPr/>
          </p:nvSpPr>
          <p:spPr bwMode="auto">
            <a:xfrm>
              <a:off x="4114800" y="2209800"/>
              <a:ext cx="914400" cy="685800"/>
            </a:xfrm>
            <a:prstGeom prst="roundRect">
              <a:avLst>
                <a:gd name="adj" fmla="val 16667"/>
              </a:avLst>
            </a:prstGeom>
            <a:solidFill>
              <a:srgbClr val="FFFFFF"/>
            </a:solidFill>
            <a:ln w="9525" algn="ctr">
              <a:solidFill>
                <a:srgbClr val="FFFFFF"/>
              </a:solidFill>
              <a:round/>
              <a:headEnd/>
              <a:tailEnd/>
            </a:ln>
          </p:spPr>
          <p:txBody>
            <a:bodyPr/>
            <a:lstStyle/>
            <a:p>
              <a:pPr algn="ctr" eaLnBrk="0" hangingPunct="0"/>
              <a:endParaRPr lang="en-US"/>
            </a:p>
          </p:txBody>
        </p:sp>
        <p:sp>
          <p:nvSpPr>
            <p:cNvPr id="3083" name="Rounded Rectangle 13"/>
            <p:cNvSpPr>
              <a:spLocks noChangeArrowheads="1"/>
            </p:cNvSpPr>
            <p:nvPr/>
          </p:nvSpPr>
          <p:spPr bwMode="auto">
            <a:xfrm>
              <a:off x="4419600" y="1981200"/>
              <a:ext cx="304800" cy="228600"/>
            </a:xfrm>
            <a:prstGeom prst="roundRect">
              <a:avLst>
                <a:gd name="adj" fmla="val 16667"/>
              </a:avLst>
            </a:prstGeom>
            <a:solidFill>
              <a:srgbClr val="FFFFFF"/>
            </a:solidFill>
            <a:ln w="9525" algn="ctr">
              <a:solidFill>
                <a:srgbClr val="FFFFFF"/>
              </a:solidFill>
              <a:round/>
              <a:headEnd/>
              <a:tailEnd/>
            </a:ln>
          </p:spPr>
          <p:txBody>
            <a:bodyPr/>
            <a:lstStyle/>
            <a:p>
              <a:pPr algn="ctr" eaLnBrk="0" hangingPunct="0"/>
              <a:endParaRPr lang="en-US"/>
            </a:p>
          </p:txBody>
        </p:sp>
        <p:pic>
          <p:nvPicPr>
            <p:cNvPr id="3084" name="Picture 4" descr="4thDegree.jpg"/>
            <p:cNvPicPr>
              <a:picLocks noChangeAspect="1"/>
            </p:cNvPicPr>
            <p:nvPr/>
          </p:nvPicPr>
          <p:blipFill>
            <a:blip r:embed="rId4" cstate="print">
              <a:clrChange>
                <a:clrFrom>
                  <a:srgbClr val="FFFFFF"/>
                </a:clrFrom>
                <a:clrTo>
                  <a:srgbClr val="FFFFFF">
                    <a:alpha val="0"/>
                  </a:srgbClr>
                </a:clrTo>
              </a:clrChange>
            </a:blip>
            <a:srcRect/>
            <a:stretch>
              <a:fillRect/>
            </a:stretch>
          </p:blipFill>
          <p:spPr bwMode="auto">
            <a:xfrm>
              <a:off x="3886200" y="1981200"/>
              <a:ext cx="1371600" cy="1828800"/>
            </a:xfrm>
            <a:prstGeom prst="rect">
              <a:avLst/>
            </a:prstGeom>
            <a:noFill/>
            <a:ln w="9525">
              <a:noFill/>
              <a:miter lim="800000"/>
              <a:headEnd/>
              <a:tailEnd/>
            </a:ln>
          </p:spPr>
        </p:pic>
      </p:grpSp>
      <p:grpSp>
        <p:nvGrpSpPr>
          <p:cNvPr id="3078" name="Group 16"/>
          <p:cNvGrpSpPr>
            <a:grpSpLocks/>
          </p:cNvGrpSpPr>
          <p:nvPr/>
        </p:nvGrpSpPr>
        <p:grpSpPr bwMode="auto">
          <a:xfrm>
            <a:off x="6248404" y="1564571"/>
            <a:ext cx="1852613" cy="1901930"/>
            <a:chOff x="5638800" y="1981200"/>
            <a:chExt cx="1852613" cy="1852613"/>
          </a:xfrm>
        </p:grpSpPr>
        <p:sp>
          <p:nvSpPr>
            <p:cNvPr id="3079" name="Oval 15"/>
            <p:cNvSpPr>
              <a:spLocks noChangeArrowheads="1"/>
            </p:cNvSpPr>
            <p:nvPr/>
          </p:nvSpPr>
          <p:spPr bwMode="auto">
            <a:xfrm>
              <a:off x="5791200" y="2209800"/>
              <a:ext cx="1447800" cy="1447800"/>
            </a:xfrm>
            <a:prstGeom prst="ellipse">
              <a:avLst/>
            </a:prstGeom>
            <a:solidFill>
              <a:srgbClr val="FFFFFF"/>
            </a:solidFill>
            <a:ln w="9525" algn="ctr">
              <a:solidFill>
                <a:srgbClr val="FFFFFF"/>
              </a:solidFill>
              <a:round/>
              <a:headEnd/>
              <a:tailEnd/>
            </a:ln>
          </p:spPr>
          <p:txBody>
            <a:bodyPr/>
            <a:lstStyle/>
            <a:p>
              <a:pPr algn="ctr" eaLnBrk="0" hangingPunct="0"/>
              <a:endParaRPr lang="en-US"/>
            </a:p>
          </p:txBody>
        </p:sp>
        <p:pic>
          <p:nvPicPr>
            <p:cNvPr id="3080" name="Picture 5" descr="Squires.jpg"/>
            <p:cNvPicPr>
              <a:picLocks noChangeAspect="1"/>
            </p:cNvPicPr>
            <p:nvPr/>
          </p:nvPicPr>
          <p:blipFill>
            <a:blip r:embed="rId5" cstate="print">
              <a:clrChange>
                <a:clrFrom>
                  <a:srgbClr val="FFFFFF"/>
                </a:clrFrom>
                <a:clrTo>
                  <a:srgbClr val="FFFFFF">
                    <a:alpha val="0"/>
                  </a:srgbClr>
                </a:clrTo>
              </a:clrChange>
            </a:blip>
            <a:srcRect/>
            <a:stretch>
              <a:fillRect/>
            </a:stretch>
          </p:blipFill>
          <p:spPr bwMode="auto">
            <a:xfrm>
              <a:off x="5638800" y="1981200"/>
              <a:ext cx="1852613" cy="1852613"/>
            </a:xfrm>
            <a:prstGeom prst="rect">
              <a:avLst/>
            </a:prstGeom>
            <a:noFill/>
            <a:ln w="9525">
              <a:noFill/>
              <a:miter lim="800000"/>
              <a:headEnd/>
              <a:tailEnd/>
            </a:ln>
          </p:spPr>
        </p:pic>
      </p:gr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ChangeArrowheads="1"/>
          </p:cNvSpPr>
          <p:nvPr>
            <p:ph type="ctrTitle"/>
          </p:nvPr>
        </p:nvSpPr>
        <p:spPr>
          <a:xfrm>
            <a:off x="1371600" y="312916"/>
            <a:ext cx="6781800" cy="1095199"/>
          </a:xfrm>
        </p:spPr>
        <p:txBody>
          <a:bodyPr>
            <a:normAutofit/>
          </a:bodyPr>
          <a:lstStyle/>
          <a:p>
            <a:pPr algn="ctr">
              <a:defRPr/>
            </a:pPr>
            <a:r>
              <a:rPr lang="en-US" sz="2800" b="1" dirty="0" smtClean="0">
                <a:solidFill>
                  <a:schemeClr val="tx1"/>
                </a:solidFill>
                <a:effectLst/>
              </a:rPr>
              <a:t>Local VAVS Committee Purpose and Structure</a:t>
            </a:r>
          </a:p>
        </p:txBody>
      </p:sp>
      <p:sp>
        <p:nvSpPr>
          <p:cNvPr id="407555" name="Rectangle 3"/>
          <p:cNvSpPr>
            <a:spLocks noGrp="1" noChangeArrowheads="1"/>
          </p:cNvSpPr>
          <p:nvPr>
            <p:ph type="subTitle" idx="1"/>
          </p:nvPr>
        </p:nvSpPr>
        <p:spPr>
          <a:xfrm>
            <a:off x="1905000" y="2581542"/>
            <a:ext cx="6400800" cy="3833195"/>
          </a:xfrm>
        </p:spPr>
        <p:txBody>
          <a:bodyPr/>
          <a:lstStyle/>
          <a:p>
            <a:pPr algn="l">
              <a:lnSpc>
                <a:spcPct val="120000"/>
              </a:lnSpc>
              <a:defRPr/>
            </a:pPr>
            <a:endParaRPr lang="en-US" dirty="0" smtClean="0"/>
          </a:p>
          <a:p>
            <a:pPr algn="l">
              <a:spcBef>
                <a:spcPct val="0"/>
              </a:spcBef>
              <a:buClrTx/>
              <a:buSzTx/>
              <a:buFontTx/>
              <a:buNone/>
              <a:defRPr/>
            </a:pPr>
            <a:endParaRPr kumimoji="0" lang="en-US" sz="1200" dirty="0" smtClean="0">
              <a:latin typeface="Times New Roman" charset="0"/>
            </a:endParaRPr>
          </a:p>
        </p:txBody>
      </p:sp>
      <p:sp>
        <p:nvSpPr>
          <p:cNvPr id="407557" name="Text Box 5"/>
          <p:cNvSpPr txBox="1">
            <a:spLocks noChangeArrowheads="1"/>
          </p:cNvSpPr>
          <p:nvPr/>
        </p:nvSpPr>
        <p:spPr bwMode="auto">
          <a:xfrm>
            <a:off x="914400" y="1799256"/>
            <a:ext cx="7696200" cy="3970318"/>
          </a:xfrm>
          <a:prstGeom prst="rect">
            <a:avLst/>
          </a:prstGeom>
          <a:noFill/>
          <a:ln w="9525">
            <a:noFill/>
            <a:miter lim="800000"/>
            <a:headEnd/>
            <a:tailEnd/>
          </a:ln>
          <a:effectLst/>
        </p:spPr>
        <p:txBody>
          <a:bodyPr wrap="square">
            <a:spAutoFit/>
          </a:bodyPr>
          <a:lstStyle/>
          <a:p>
            <a:pPr eaLnBrk="0" hangingPunct="0">
              <a:spcBef>
                <a:spcPts val="0"/>
              </a:spcBef>
              <a:buFont typeface="Wingdings" pitchFamily="2" charset="2"/>
              <a:buChar char="Ø"/>
              <a:defRPr/>
            </a:pPr>
            <a:r>
              <a:rPr lang="en-US" sz="1800" dirty="0" smtClean="0">
                <a:latin typeface="Tahoma" pitchFamily="34" charset="0"/>
                <a:cs typeface="Times New Roman" charset="0"/>
              </a:rPr>
              <a:t>   Purpose</a:t>
            </a:r>
            <a:r>
              <a:rPr lang="en-US" sz="1800" dirty="0">
                <a:latin typeface="Tahoma" pitchFamily="34" charset="0"/>
                <a:cs typeface="Times New Roman" charset="0"/>
              </a:rPr>
              <a:t>:  To assist with the coordination of plans and policies </a:t>
            </a:r>
            <a:r>
              <a:rPr lang="en-US" sz="1800" dirty="0" smtClean="0">
                <a:latin typeface="Tahoma" pitchFamily="34" charset="0"/>
                <a:cs typeface="Times New Roman" charset="0"/>
              </a:rPr>
              <a:t>for</a:t>
            </a:r>
          </a:p>
          <a:p>
            <a:pPr eaLnBrk="0" hangingPunct="0">
              <a:spcBef>
                <a:spcPts val="0"/>
              </a:spcBef>
              <a:defRPr/>
            </a:pPr>
            <a:r>
              <a:rPr lang="en-US" sz="1800" dirty="0" smtClean="0">
                <a:latin typeface="Tahoma" pitchFamily="34" charset="0"/>
                <a:cs typeface="Times New Roman" charset="0"/>
              </a:rPr>
              <a:t>                    community </a:t>
            </a:r>
            <a:r>
              <a:rPr lang="en-US" sz="1800" dirty="0">
                <a:latin typeface="Tahoma" pitchFamily="34" charset="0"/>
                <a:cs typeface="Times New Roman" charset="0"/>
              </a:rPr>
              <a:t>participation in the VAVS </a:t>
            </a:r>
            <a:r>
              <a:rPr lang="en-US" sz="1800" dirty="0" smtClean="0">
                <a:latin typeface="Tahoma" pitchFamily="34" charset="0"/>
                <a:cs typeface="Times New Roman" charset="0"/>
              </a:rPr>
              <a:t>Program</a:t>
            </a:r>
          </a:p>
          <a:p>
            <a:pPr eaLnBrk="0" hangingPunct="0">
              <a:spcBef>
                <a:spcPts val="0"/>
              </a:spcBef>
              <a:defRPr/>
            </a:pPr>
            <a:endParaRPr lang="en-US" sz="1800" dirty="0">
              <a:latin typeface="Tahoma" pitchFamily="34" charset="0"/>
              <a:cs typeface="Times New Roman" charset="0"/>
            </a:endParaRPr>
          </a:p>
          <a:p>
            <a:pPr eaLnBrk="0" hangingPunct="0">
              <a:spcBef>
                <a:spcPts val="0"/>
              </a:spcBef>
              <a:buFont typeface="Wingdings" pitchFamily="2" charset="2"/>
              <a:buChar char="Ø"/>
              <a:defRPr/>
            </a:pPr>
            <a:r>
              <a:rPr lang="en-US" sz="1800" dirty="0" smtClean="0">
                <a:latin typeface="Tahoma" pitchFamily="34" charset="0"/>
                <a:cs typeface="Times New Roman" charset="0"/>
              </a:rPr>
              <a:t>   Chair</a:t>
            </a:r>
            <a:r>
              <a:rPr lang="en-US" sz="1800" dirty="0">
                <a:latin typeface="Tahoma" pitchFamily="34" charset="0"/>
                <a:cs typeface="Times New Roman" charset="0"/>
              </a:rPr>
              <a:t>:  VA Medical Center Associate Director or other </a:t>
            </a:r>
            <a:r>
              <a:rPr lang="en-US" sz="1800" dirty="0" smtClean="0">
                <a:latin typeface="Tahoma" pitchFamily="34" charset="0"/>
                <a:cs typeface="Times New Roman" charset="0"/>
              </a:rPr>
              <a:t>senior</a:t>
            </a:r>
          </a:p>
          <a:p>
            <a:pPr eaLnBrk="0" hangingPunct="0">
              <a:spcBef>
                <a:spcPts val="0"/>
              </a:spcBef>
              <a:defRPr/>
            </a:pPr>
            <a:r>
              <a:rPr lang="en-US" sz="1800" dirty="0" smtClean="0">
                <a:latin typeface="Tahoma" pitchFamily="34" charset="0"/>
                <a:cs typeface="Times New Roman" charset="0"/>
              </a:rPr>
              <a:t>                management official</a:t>
            </a:r>
          </a:p>
          <a:p>
            <a:pPr eaLnBrk="0" hangingPunct="0">
              <a:spcBef>
                <a:spcPts val="0"/>
              </a:spcBef>
              <a:defRPr/>
            </a:pPr>
            <a:endParaRPr lang="en-US" sz="1800" dirty="0">
              <a:latin typeface="Tahoma" pitchFamily="34" charset="0"/>
              <a:cs typeface="Times New Roman" charset="0"/>
            </a:endParaRPr>
          </a:p>
          <a:p>
            <a:pPr eaLnBrk="0" hangingPunct="0">
              <a:spcBef>
                <a:spcPts val="0"/>
              </a:spcBef>
              <a:buFont typeface="Wingdings" pitchFamily="2" charset="2"/>
              <a:buChar char="Ø"/>
              <a:defRPr/>
            </a:pPr>
            <a:r>
              <a:rPr lang="en-US" sz="1800" dirty="0" smtClean="0">
                <a:latin typeface="Tahoma" pitchFamily="34" charset="0"/>
                <a:cs typeface="Times New Roman" charset="0"/>
              </a:rPr>
              <a:t>   Deputy </a:t>
            </a:r>
            <a:r>
              <a:rPr lang="en-US" sz="1800" dirty="0">
                <a:latin typeface="Tahoma" pitchFamily="34" charset="0"/>
                <a:cs typeface="Times New Roman" charset="0"/>
              </a:rPr>
              <a:t>Chair:  VA Medical Center Voluntary Service Program </a:t>
            </a:r>
            <a:r>
              <a:rPr lang="en-US" sz="1800" dirty="0" smtClean="0">
                <a:latin typeface="Tahoma" pitchFamily="34" charset="0"/>
                <a:cs typeface="Times New Roman" charset="0"/>
              </a:rPr>
              <a:t>Manager</a:t>
            </a:r>
          </a:p>
          <a:p>
            <a:pPr eaLnBrk="0" hangingPunct="0">
              <a:spcBef>
                <a:spcPts val="0"/>
              </a:spcBef>
              <a:defRPr/>
            </a:pPr>
            <a:endParaRPr lang="en-US" sz="1800" dirty="0">
              <a:latin typeface="Tahoma" pitchFamily="34" charset="0"/>
              <a:cs typeface="Times New Roman" charset="0"/>
            </a:endParaRPr>
          </a:p>
          <a:p>
            <a:pPr eaLnBrk="0" hangingPunct="0">
              <a:spcBef>
                <a:spcPts val="0"/>
              </a:spcBef>
              <a:buFont typeface="Wingdings" pitchFamily="2" charset="2"/>
              <a:buChar char="Ø"/>
              <a:defRPr/>
            </a:pPr>
            <a:r>
              <a:rPr lang="en-US" sz="1800" dirty="0" smtClean="0">
                <a:latin typeface="Tahoma" pitchFamily="34" charset="0"/>
                <a:cs typeface="Times New Roman" charset="0"/>
              </a:rPr>
              <a:t>   Membership</a:t>
            </a:r>
            <a:r>
              <a:rPr lang="en-US" sz="1800" dirty="0">
                <a:latin typeface="Tahoma" pitchFamily="34" charset="0"/>
                <a:cs typeface="Times New Roman" charset="0"/>
              </a:rPr>
              <a:t>:  One organizational VAVS Rep and up to </a:t>
            </a:r>
            <a:r>
              <a:rPr lang="en-US" sz="1800" dirty="0" smtClean="0">
                <a:latin typeface="Tahoma" pitchFamily="34" charset="0"/>
                <a:cs typeface="Times New Roman" charset="0"/>
              </a:rPr>
              <a:t>three</a:t>
            </a:r>
          </a:p>
          <a:p>
            <a:pPr eaLnBrk="0" hangingPunct="0">
              <a:spcBef>
                <a:spcPts val="0"/>
              </a:spcBef>
              <a:defRPr/>
            </a:pPr>
            <a:r>
              <a:rPr lang="en-US" sz="1800" dirty="0" smtClean="0">
                <a:latin typeface="Tahoma" pitchFamily="34" charset="0"/>
                <a:cs typeface="Times New Roman" charset="0"/>
              </a:rPr>
              <a:t>                          </a:t>
            </a:r>
            <a:r>
              <a:rPr lang="en-US" sz="1800" dirty="0">
                <a:latin typeface="Tahoma" pitchFamily="34" charset="0"/>
                <a:cs typeface="Times New Roman" charset="0"/>
              </a:rPr>
              <a:t>organizational VAVS </a:t>
            </a:r>
            <a:r>
              <a:rPr lang="en-US" sz="1800" dirty="0" err="1" smtClean="0">
                <a:latin typeface="Tahoma" pitchFamily="34" charset="0"/>
                <a:cs typeface="Times New Roman" charset="0"/>
              </a:rPr>
              <a:t>Dep</a:t>
            </a:r>
            <a:r>
              <a:rPr lang="en-US" sz="1800" dirty="0" smtClean="0">
                <a:latin typeface="Tahoma" pitchFamily="34" charset="0"/>
                <a:cs typeface="Times New Roman" charset="0"/>
              </a:rPr>
              <a:t> Reps</a:t>
            </a:r>
          </a:p>
          <a:p>
            <a:pPr eaLnBrk="0" hangingPunct="0">
              <a:spcBef>
                <a:spcPts val="0"/>
              </a:spcBef>
              <a:defRPr/>
            </a:pPr>
            <a:endParaRPr lang="en-US" sz="1800" dirty="0">
              <a:latin typeface="Tahoma" pitchFamily="34" charset="0"/>
              <a:cs typeface="Times New Roman" charset="0"/>
            </a:endParaRPr>
          </a:p>
          <a:p>
            <a:pPr eaLnBrk="0" hangingPunct="0">
              <a:spcBef>
                <a:spcPts val="0"/>
              </a:spcBef>
              <a:buFont typeface="Wingdings" pitchFamily="2" charset="2"/>
              <a:buChar char="Ø"/>
              <a:defRPr/>
            </a:pPr>
            <a:r>
              <a:rPr lang="en-US" sz="1800" dirty="0" smtClean="0">
                <a:latin typeface="Tahoma" pitchFamily="34" charset="0"/>
                <a:cs typeface="Times New Roman" charset="0"/>
              </a:rPr>
              <a:t>   VAVS </a:t>
            </a:r>
            <a:r>
              <a:rPr lang="en-US" sz="1800" dirty="0">
                <a:latin typeface="Tahoma" pitchFamily="34" charset="0"/>
                <a:cs typeface="Times New Roman" charset="0"/>
              </a:rPr>
              <a:t>Committee Meetings held quarterly</a:t>
            </a:r>
          </a:p>
          <a:p>
            <a:pPr eaLnBrk="0" hangingPunct="0">
              <a:spcBef>
                <a:spcPct val="50000"/>
              </a:spcBef>
              <a:defRPr/>
            </a:pPr>
            <a:endParaRPr lang="en-US" b="1" dirty="0">
              <a:solidFill>
                <a:schemeClr val="tx2"/>
              </a:solidFill>
              <a:effectLst>
                <a:outerShdw blurRad="38100" dist="38100" dir="2700000" algn="tl">
                  <a:srgbClr val="000000"/>
                </a:outerShdw>
              </a:effectLst>
              <a:latin typeface="Tahoma" pitchFamily="34" charset="0"/>
              <a:cs typeface="Times New Roman" charset="0"/>
            </a:endParaRPr>
          </a:p>
        </p:txBody>
      </p:sp>
      <p:sp>
        <p:nvSpPr>
          <p:cNvPr id="407558" name="Rectangle 6"/>
          <p:cNvSpPr>
            <a:spLocks noChangeArrowheads="1"/>
          </p:cNvSpPr>
          <p:nvPr/>
        </p:nvSpPr>
        <p:spPr bwMode="auto">
          <a:xfrm>
            <a:off x="1981200"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2"/>
          <p:cNvSpPr>
            <a:spLocks noGrp="1" noChangeArrowheads="1"/>
          </p:cNvSpPr>
          <p:nvPr>
            <p:ph type="title"/>
          </p:nvPr>
        </p:nvSpPr>
        <p:spPr>
          <a:xfrm>
            <a:off x="301753" y="2"/>
            <a:ext cx="8686800" cy="1721027"/>
          </a:xfrm>
        </p:spPr>
        <p:txBody>
          <a:bodyPr>
            <a:normAutofit/>
          </a:bodyPr>
          <a:lstStyle/>
          <a:p>
            <a:pPr algn="ctr">
              <a:defRPr/>
            </a:pPr>
            <a:r>
              <a:rPr lang="en-US" sz="2800" b="1" dirty="0" smtClean="0">
                <a:solidFill>
                  <a:schemeClr val="tx1"/>
                </a:solidFill>
                <a:effectLst/>
              </a:rPr>
              <a:t>Local VAVS Reps and </a:t>
            </a:r>
            <a:r>
              <a:rPr lang="en-US" sz="2800" b="1" dirty="0" err="1" smtClean="0">
                <a:solidFill>
                  <a:schemeClr val="tx1"/>
                </a:solidFill>
                <a:effectLst/>
              </a:rPr>
              <a:t>Dep</a:t>
            </a:r>
            <a:r>
              <a:rPr lang="en-US" sz="2800" b="1" dirty="0" smtClean="0">
                <a:solidFill>
                  <a:schemeClr val="tx1"/>
                </a:solidFill>
                <a:effectLst/>
              </a:rPr>
              <a:t> REPS Duties and Responsibilities </a:t>
            </a:r>
            <a:br>
              <a:rPr lang="en-US" sz="2800" b="1" dirty="0" smtClean="0">
                <a:solidFill>
                  <a:schemeClr val="tx1"/>
                </a:solidFill>
                <a:effectLst/>
              </a:rPr>
            </a:br>
            <a:r>
              <a:rPr lang="en-US" sz="2800" b="1" dirty="0" smtClean="0">
                <a:solidFill>
                  <a:schemeClr val="tx1"/>
                </a:solidFill>
                <a:effectLst/>
              </a:rPr>
              <a:t>“MANAGE THE KofC VOLUNTEERS</a:t>
            </a:r>
            <a:r>
              <a:rPr lang="en-US" sz="2400" b="1" dirty="0" smtClean="0">
                <a:solidFill>
                  <a:schemeClr val="tx1"/>
                </a:solidFill>
              </a:rPr>
              <a:t>”</a:t>
            </a:r>
          </a:p>
        </p:txBody>
      </p:sp>
      <p:sp>
        <p:nvSpPr>
          <p:cNvPr id="8" name="Content Placeholder 7"/>
          <p:cNvSpPr>
            <a:spLocks noGrp="1"/>
          </p:cNvSpPr>
          <p:nvPr>
            <p:ph sz="half" idx="1"/>
          </p:nvPr>
        </p:nvSpPr>
        <p:spPr>
          <a:xfrm>
            <a:off x="304800" y="1799257"/>
            <a:ext cx="4191000" cy="4693709"/>
          </a:xfrm>
        </p:spPr>
        <p:txBody>
          <a:bodyPr/>
          <a:lstStyle/>
          <a:p>
            <a:pPr>
              <a:buClrTx/>
              <a:buFont typeface="Wingdings" pitchFamily="2" charset="2"/>
              <a:buChar char="Ø"/>
              <a:defRPr/>
            </a:pPr>
            <a:r>
              <a:rPr lang="en-US" sz="1800" b="1" dirty="0" smtClean="0">
                <a:solidFill>
                  <a:schemeClr val="tx1"/>
                </a:solidFill>
              </a:rPr>
              <a:t>Assist </a:t>
            </a:r>
            <a:r>
              <a:rPr lang="en-US" sz="1800" dirty="0" smtClean="0">
                <a:solidFill>
                  <a:schemeClr val="tx1"/>
                </a:solidFill>
              </a:rPr>
              <a:t>with improving the VAVS Program</a:t>
            </a:r>
          </a:p>
          <a:p>
            <a:pPr>
              <a:buClrTx/>
              <a:buFont typeface="Wingdings" pitchFamily="2" charset="2"/>
              <a:buChar char="Ø"/>
              <a:defRPr/>
            </a:pPr>
            <a:r>
              <a:rPr lang="en-US" sz="1800" b="1" dirty="0" smtClean="0">
                <a:solidFill>
                  <a:schemeClr val="tx1"/>
                </a:solidFill>
              </a:rPr>
              <a:t>Provide</a:t>
            </a:r>
            <a:r>
              <a:rPr lang="en-US" sz="1800" dirty="0" smtClean="0">
                <a:solidFill>
                  <a:schemeClr val="tx1"/>
                </a:solidFill>
              </a:rPr>
              <a:t> input/feedback to VA staff and VAVS Committee</a:t>
            </a:r>
          </a:p>
          <a:p>
            <a:pPr>
              <a:buClrTx/>
              <a:buFont typeface="Wingdings" pitchFamily="2" charset="2"/>
              <a:buChar char="Ø"/>
              <a:defRPr/>
            </a:pPr>
            <a:r>
              <a:rPr lang="en-US" sz="1800" b="1" dirty="0" smtClean="0">
                <a:solidFill>
                  <a:schemeClr val="tx1"/>
                </a:solidFill>
              </a:rPr>
              <a:t>Recruit </a:t>
            </a:r>
            <a:r>
              <a:rPr lang="en-US" sz="1800" dirty="0" smtClean="0">
                <a:solidFill>
                  <a:schemeClr val="tx1"/>
                </a:solidFill>
              </a:rPr>
              <a:t>volunteers</a:t>
            </a:r>
          </a:p>
          <a:p>
            <a:pPr>
              <a:buClrTx/>
              <a:buFont typeface="Wingdings" pitchFamily="2" charset="2"/>
              <a:buChar char="Ø"/>
              <a:defRPr/>
            </a:pPr>
            <a:r>
              <a:rPr lang="en-US" sz="1800" b="1" dirty="0" smtClean="0">
                <a:solidFill>
                  <a:schemeClr val="tx1"/>
                </a:solidFill>
              </a:rPr>
              <a:t>Promote </a:t>
            </a:r>
            <a:r>
              <a:rPr lang="en-US" sz="1800" dirty="0" smtClean="0">
                <a:solidFill>
                  <a:schemeClr val="tx1"/>
                </a:solidFill>
              </a:rPr>
              <a:t>donations of financial and material goods</a:t>
            </a:r>
          </a:p>
          <a:p>
            <a:pPr>
              <a:buClrTx/>
              <a:buFont typeface="Wingdings" pitchFamily="2" charset="2"/>
              <a:buChar char="Ø"/>
              <a:defRPr/>
            </a:pPr>
            <a:r>
              <a:rPr lang="en-US" sz="1800" b="1" dirty="0" smtClean="0">
                <a:solidFill>
                  <a:schemeClr val="tx1"/>
                </a:solidFill>
              </a:rPr>
              <a:t>Advise </a:t>
            </a:r>
            <a:r>
              <a:rPr lang="en-US" sz="1800" dirty="0" smtClean="0">
                <a:solidFill>
                  <a:schemeClr val="tx1"/>
                </a:solidFill>
              </a:rPr>
              <a:t>and inform organizational leadership of VAVS/VA issues and concerns</a:t>
            </a:r>
          </a:p>
          <a:p>
            <a:pPr>
              <a:buClrTx/>
              <a:buFont typeface="Wingdings" pitchFamily="2" charset="2"/>
              <a:buChar char="Ø"/>
              <a:defRPr/>
            </a:pPr>
            <a:r>
              <a:rPr lang="en-US" sz="1800" b="1" dirty="0" smtClean="0">
                <a:solidFill>
                  <a:schemeClr val="tx1"/>
                </a:solidFill>
              </a:rPr>
              <a:t>Attend/participate</a:t>
            </a:r>
            <a:r>
              <a:rPr lang="en-US" sz="1800" dirty="0" smtClean="0">
                <a:solidFill>
                  <a:schemeClr val="tx1"/>
                </a:solidFill>
              </a:rPr>
              <a:t> in VAVS meetings; distribute information to all in the community</a:t>
            </a:r>
            <a:endParaRPr lang="en-US" sz="1800" b="1" dirty="0" smtClean="0">
              <a:solidFill>
                <a:schemeClr val="tx1"/>
              </a:solidFill>
            </a:endParaRPr>
          </a:p>
        </p:txBody>
      </p:sp>
      <p:sp>
        <p:nvSpPr>
          <p:cNvPr id="9" name="Content Placeholder 8"/>
          <p:cNvSpPr>
            <a:spLocks noGrp="1"/>
          </p:cNvSpPr>
          <p:nvPr>
            <p:ph sz="half" idx="2"/>
          </p:nvPr>
        </p:nvSpPr>
        <p:spPr>
          <a:xfrm>
            <a:off x="4648201" y="1721027"/>
            <a:ext cx="4343400" cy="4771937"/>
          </a:xfrm>
        </p:spPr>
        <p:txBody>
          <a:bodyPr/>
          <a:lstStyle/>
          <a:p>
            <a:pPr>
              <a:buClrTx/>
              <a:buFont typeface="Wingdings" pitchFamily="2" charset="2"/>
              <a:buChar char="Ø"/>
              <a:defRPr/>
            </a:pPr>
            <a:r>
              <a:rPr lang="en-US" sz="1800" b="1" dirty="0" smtClean="0">
                <a:solidFill>
                  <a:schemeClr val="tx1"/>
                </a:solidFill>
              </a:rPr>
              <a:t>Assist </a:t>
            </a:r>
            <a:r>
              <a:rPr lang="en-US" sz="1800" dirty="0" smtClean="0">
                <a:solidFill>
                  <a:schemeClr val="tx1"/>
                </a:solidFill>
              </a:rPr>
              <a:t>in the removal of local  volunteers when necessary</a:t>
            </a:r>
          </a:p>
          <a:p>
            <a:pPr>
              <a:buClrTx/>
              <a:buFont typeface="Wingdings" pitchFamily="2" charset="2"/>
              <a:buChar char="Ø"/>
              <a:defRPr/>
            </a:pPr>
            <a:r>
              <a:rPr lang="en-US" sz="1800" b="1" dirty="0" smtClean="0">
                <a:solidFill>
                  <a:schemeClr val="tx1"/>
                </a:solidFill>
              </a:rPr>
              <a:t>Serve </a:t>
            </a:r>
            <a:r>
              <a:rPr lang="en-US" sz="1800" dirty="0" smtClean="0">
                <a:solidFill>
                  <a:schemeClr val="tx1"/>
                </a:solidFill>
              </a:rPr>
              <a:t>on subcommittees and task groups</a:t>
            </a:r>
          </a:p>
          <a:p>
            <a:pPr>
              <a:buClrTx/>
              <a:buFont typeface="Wingdings" pitchFamily="2" charset="2"/>
              <a:buChar char="Ø"/>
              <a:defRPr/>
            </a:pPr>
            <a:r>
              <a:rPr lang="en-US" sz="1800" b="1" dirty="0" smtClean="0">
                <a:solidFill>
                  <a:schemeClr val="tx1"/>
                </a:solidFill>
              </a:rPr>
              <a:t>Maintain </a:t>
            </a:r>
            <a:r>
              <a:rPr lang="en-US" sz="1800" dirty="0" smtClean="0">
                <a:solidFill>
                  <a:schemeClr val="tx1"/>
                </a:solidFill>
              </a:rPr>
              <a:t>records (hours and donations)</a:t>
            </a:r>
          </a:p>
          <a:p>
            <a:pPr>
              <a:buClrTx/>
              <a:buFont typeface="Wingdings" pitchFamily="2" charset="2"/>
              <a:buChar char="Ø"/>
              <a:defRPr/>
            </a:pPr>
            <a:r>
              <a:rPr lang="en-US" sz="1800" b="1" dirty="0" smtClean="0">
                <a:solidFill>
                  <a:schemeClr val="tx1"/>
                </a:solidFill>
              </a:rPr>
              <a:t>Coordinate </a:t>
            </a:r>
            <a:r>
              <a:rPr lang="en-US" sz="1800" dirty="0" smtClean="0">
                <a:solidFill>
                  <a:schemeClr val="tx1"/>
                </a:solidFill>
              </a:rPr>
              <a:t>facility activities and projects</a:t>
            </a:r>
          </a:p>
          <a:p>
            <a:pPr>
              <a:buClrTx/>
              <a:buFont typeface="Wingdings" pitchFamily="2" charset="2"/>
              <a:buChar char="Ø"/>
              <a:defRPr/>
            </a:pPr>
            <a:r>
              <a:rPr lang="en-US" sz="1800" b="1" dirty="0" smtClean="0">
                <a:solidFill>
                  <a:schemeClr val="tx1"/>
                </a:solidFill>
              </a:rPr>
              <a:t>Conduct </a:t>
            </a:r>
            <a:r>
              <a:rPr lang="en-US" sz="1800" dirty="0" smtClean="0">
                <a:solidFill>
                  <a:schemeClr val="tx1"/>
                </a:solidFill>
              </a:rPr>
              <a:t>Annual Joint Review</a:t>
            </a:r>
          </a:p>
          <a:p>
            <a:pPr>
              <a:buClrTx/>
              <a:buFont typeface="Wingdings" pitchFamily="2" charset="2"/>
              <a:buChar char="Ø"/>
              <a:defRPr/>
            </a:pPr>
            <a:r>
              <a:rPr lang="en-US" sz="1800" b="1" dirty="0" smtClean="0">
                <a:solidFill>
                  <a:schemeClr val="tx1"/>
                </a:solidFill>
              </a:rPr>
              <a:t>Register </a:t>
            </a:r>
            <a:r>
              <a:rPr lang="en-US" sz="1800" dirty="0" smtClean="0">
                <a:solidFill>
                  <a:schemeClr val="tx1"/>
                </a:solidFill>
              </a:rPr>
              <a:t>as a Regularly Scheduled Volunteer</a:t>
            </a:r>
            <a:endParaRPr lang="en-US" sz="1800" b="1" dirty="0">
              <a:solidFill>
                <a:schemeClr val="tx1"/>
              </a:solidFill>
            </a:endParaRP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p:cNvSpPr>
            <a:spLocks noGrp="1" noChangeArrowheads="1"/>
          </p:cNvSpPr>
          <p:nvPr>
            <p:ph type="ctrTitle"/>
          </p:nvPr>
        </p:nvSpPr>
        <p:spPr>
          <a:xfrm>
            <a:off x="914400" y="156457"/>
            <a:ext cx="7467600" cy="1251656"/>
          </a:xfrm>
        </p:spPr>
        <p:txBody>
          <a:bodyPr>
            <a:normAutofit/>
          </a:bodyPr>
          <a:lstStyle/>
          <a:p>
            <a:pPr>
              <a:defRPr/>
            </a:pPr>
            <a:r>
              <a:rPr lang="en-US" sz="2800" b="1" dirty="0" smtClean="0">
                <a:solidFill>
                  <a:schemeClr val="tx1"/>
                </a:solidFill>
                <a:effectLst/>
              </a:rPr>
              <a:t>VAVS Reps and </a:t>
            </a:r>
            <a:r>
              <a:rPr lang="en-US" sz="2800" b="1" dirty="0" err="1" smtClean="0">
                <a:solidFill>
                  <a:schemeClr val="tx1"/>
                </a:solidFill>
                <a:effectLst/>
              </a:rPr>
              <a:t>Dep</a:t>
            </a:r>
            <a:r>
              <a:rPr lang="en-US" sz="2800" b="1" dirty="0" smtClean="0">
                <a:solidFill>
                  <a:schemeClr val="tx1"/>
                </a:solidFill>
                <a:effectLst/>
              </a:rPr>
              <a:t> REPs Qualifications</a:t>
            </a:r>
          </a:p>
        </p:txBody>
      </p:sp>
      <p:sp>
        <p:nvSpPr>
          <p:cNvPr id="399364" name="Rectangle 4"/>
          <p:cNvSpPr>
            <a:spLocks noChangeArrowheads="1"/>
          </p:cNvSpPr>
          <p:nvPr/>
        </p:nvSpPr>
        <p:spPr bwMode="auto">
          <a:xfrm>
            <a:off x="457201" y="1310481"/>
            <a:ext cx="8305800" cy="6278642"/>
          </a:xfrm>
          <a:prstGeom prst="rect">
            <a:avLst/>
          </a:prstGeom>
          <a:noFill/>
          <a:ln w="9525">
            <a:noFill/>
            <a:miter lim="800000"/>
            <a:headEnd/>
            <a:tailEnd/>
          </a:ln>
          <a:effectLst/>
        </p:spPr>
        <p:txBody>
          <a:bodyPr wrap="square">
            <a:spAutoFit/>
          </a:bodyPr>
          <a:lstStyle/>
          <a:p>
            <a:pPr eaLnBrk="0" hangingPunct="0">
              <a:buFont typeface="Wingdings" pitchFamily="2" charset="2"/>
              <a:buChar char="Ø"/>
              <a:defRPr/>
            </a:pPr>
            <a:r>
              <a:rPr lang="en-US" sz="1800" dirty="0" smtClean="0">
                <a:latin typeface="Tahoma" pitchFamily="34" charset="0"/>
              </a:rPr>
              <a:t>   Must show a sincere desire to assist veterans, i.e. patients on hospital</a:t>
            </a:r>
          </a:p>
          <a:p>
            <a:pPr eaLnBrk="0" hangingPunct="0">
              <a:defRPr/>
            </a:pPr>
            <a:r>
              <a:rPr lang="en-US" sz="1800" dirty="0" smtClean="0">
                <a:latin typeface="Tahoma" pitchFamily="34" charset="0"/>
              </a:rPr>
              <a:t>      </a:t>
            </a:r>
            <a:r>
              <a:rPr lang="en-US" sz="1800" dirty="0" smtClean="0">
                <a:latin typeface="Tahoma" pitchFamily="34" charset="0"/>
              </a:rPr>
              <a:t>wards, in community living centers, at outpatient clinics, through</a:t>
            </a:r>
          </a:p>
          <a:p>
            <a:pPr eaLnBrk="0" hangingPunct="0">
              <a:defRPr/>
            </a:pPr>
            <a:r>
              <a:rPr lang="en-US" sz="1800" dirty="0" smtClean="0">
                <a:latin typeface="Tahoma" pitchFamily="34" charset="0"/>
              </a:rPr>
              <a:t>      community-based volunteer programs, end-of-life care programs, in respite</a:t>
            </a:r>
          </a:p>
          <a:p>
            <a:pPr lvl="1" eaLnBrk="0" hangingPunct="0">
              <a:defRPr/>
            </a:pPr>
            <a:r>
              <a:rPr lang="en-US" sz="1800" dirty="0" smtClean="0">
                <a:latin typeface="Tahoma" pitchFamily="34" charset="0"/>
              </a:rPr>
              <a:t>care, at Veterans Outreach Centers, at National Cemeteries, and in Veterans benefits offices</a:t>
            </a:r>
          </a:p>
          <a:p>
            <a:pPr algn="just" eaLnBrk="0" hangingPunct="0">
              <a:buFont typeface="Wingdings" pitchFamily="2" charset="2"/>
              <a:buChar char="Ø"/>
              <a:defRPr/>
            </a:pPr>
            <a:endParaRPr lang="en-US" sz="1800" dirty="0">
              <a:latin typeface="Tahoma" pitchFamily="34" charset="0"/>
            </a:endParaRPr>
          </a:p>
          <a:p>
            <a:pPr marL="285750" indent="-285750" eaLnBrk="0" hangingPunct="0">
              <a:buFont typeface="Wingdings" pitchFamily="2" charset="2"/>
              <a:buChar char="Ø"/>
              <a:defRPr/>
            </a:pPr>
            <a:r>
              <a:rPr lang="en-US" sz="1800" dirty="0" smtClean="0">
                <a:latin typeface="Tahoma" pitchFamily="34" charset="0"/>
              </a:rPr>
              <a:t> Must </a:t>
            </a:r>
            <a:r>
              <a:rPr lang="en-US" sz="1800" dirty="0">
                <a:latin typeface="Tahoma" pitchFamily="34" charset="0"/>
              </a:rPr>
              <a:t>exhibit the ability to work with others</a:t>
            </a:r>
          </a:p>
          <a:p>
            <a:pPr eaLnBrk="0" hangingPunct="0">
              <a:buFont typeface="Wingdings" pitchFamily="2" charset="2"/>
              <a:buChar char="Ø"/>
              <a:defRPr/>
            </a:pPr>
            <a:endParaRPr lang="en-US" sz="1800" dirty="0">
              <a:latin typeface="Tahoma" pitchFamily="34" charset="0"/>
            </a:endParaRPr>
          </a:p>
          <a:p>
            <a:pPr eaLnBrk="0" hangingPunct="0">
              <a:buFont typeface="Wingdings" pitchFamily="2" charset="2"/>
              <a:buChar char="Ø"/>
              <a:defRPr/>
            </a:pPr>
            <a:r>
              <a:rPr lang="en-US" sz="1800" dirty="0" smtClean="0">
                <a:latin typeface="Tahoma" pitchFamily="34" charset="0"/>
              </a:rPr>
              <a:t>   Must </a:t>
            </a:r>
            <a:r>
              <a:rPr lang="en-US" sz="1800" dirty="0">
                <a:latin typeface="Tahoma" pitchFamily="34" charset="0"/>
              </a:rPr>
              <a:t>demonstrate leadership:  </a:t>
            </a:r>
            <a:r>
              <a:rPr lang="en-US" sz="1800" i="1" dirty="0">
                <a:latin typeface="Tahoma" pitchFamily="34" charset="0"/>
              </a:rPr>
              <a:t>Most </a:t>
            </a:r>
            <a:r>
              <a:rPr lang="en-US" sz="1800" i="1" dirty="0" smtClean="0">
                <a:latin typeface="Tahoma" pitchFamily="34" charset="0"/>
              </a:rPr>
              <a:t>essential</a:t>
            </a:r>
            <a:r>
              <a:rPr lang="en-US" sz="1800" dirty="0">
                <a:latin typeface="Tahoma" pitchFamily="34" charset="0"/>
              </a:rPr>
              <a:t> </a:t>
            </a:r>
            <a:r>
              <a:rPr lang="en-US" sz="1800" dirty="0" smtClean="0">
                <a:latin typeface="Tahoma" pitchFamily="34" charset="0"/>
              </a:rPr>
              <a:t>trait </a:t>
            </a:r>
            <a:r>
              <a:rPr lang="en-US" sz="1800" dirty="0">
                <a:latin typeface="Tahoma" pitchFamily="34" charset="0"/>
              </a:rPr>
              <a:t>for </a:t>
            </a:r>
            <a:r>
              <a:rPr lang="en-US" sz="1800" dirty="0" smtClean="0">
                <a:latin typeface="Tahoma" pitchFamily="34" charset="0"/>
              </a:rPr>
              <a:t>selecting</a:t>
            </a:r>
          </a:p>
          <a:p>
            <a:pPr eaLnBrk="0" hangingPunct="0">
              <a:defRPr/>
            </a:pPr>
            <a:r>
              <a:rPr lang="en-US" sz="1800" dirty="0" smtClean="0">
                <a:latin typeface="Tahoma" pitchFamily="34" charset="0"/>
              </a:rPr>
              <a:t>      Reps/</a:t>
            </a:r>
            <a:r>
              <a:rPr lang="en-US" sz="1800" dirty="0" err="1" smtClean="0">
                <a:latin typeface="Tahoma" pitchFamily="34" charset="0"/>
              </a:rPr>
              <a:t>Dep</a:t>
            </a:r>
            <a:r>
              <a:rPr lang="en-US" sz="1800" dirty="0" smtClean="0">
                <a:latin typeface="Tahoma" pitchFamily="34" charset="0"/>
              </a:rPr>
              <a:t> Reps</a:t>
            </a:r>
            <a:endParaRPr lang="en-US" sz="1800" dirty="0">
              <a:latin typeface="Tahoma" pitchFamily="34" charset="0"/>
            </a:endParaRPr>
          </a:p>
          <a:p>
            <a:pPr eaLnBrk="0" hangingPunct="0">
              <a:buFont typeface="Wingdings" pitchFamily="2" charset="2"/>
              <a:buChar char="Ø"/>
              <a:defRPr/>
            </a:pPr>
            <a:endParaRPr lang="en-US" sz="1800" dirty="0">
              <a:latin typeface="Tahoma" pitchFamily="34" charset="0"/>
            </a:endParaRPr>
          </a:p>
          <a:p>
            <a:pPr eaLnBrk="0" hangingPunct="0">
              <a:buFont typeface="Wingdings" pitchFamily="2" charset="2"/>
              <a:buChar char="Ø"/>
              <a:defRPr/>
            </a:pPr>
            <a:r>
              <a:rPr lang="en-US" sz="1800" dirty="0" smtClean="0">
                <a:latin typeface="Tahoma" pitchFamily="34" charset="0"/>
              </a:rPr>
              <a:t>   Must </a:t>
            </a:r>
            <a:r>
              <a:rPr lang="en-US" sz="1800" dirty="0">
                <a:latin typeface="Tahoma" pitchFamily="34" charset="0"/>
              </a:rPr>
              <a:t>gain knowledge of Organization and VA</a:t>
            </a:r>
          </a:p>
          <a:p>
            <a:pPr eaLnBrk="0" hangingPunct="0">
              <a:buFont typeface="Wingdings" pitchFamily="2" charset="2"/>
              <a:buChar char="Ø"/>
              <a:defRPr/>
            </a:pPr>
            <a:endParaRPr lang="en-US" sz="1800" dirty="0">
              <a:latin typeface="Tahoma" pitchFamily="34" charset="0"/>
            </a:endParaRPr>
          </a:p>
          <a:p>
            <a:pPr eaLnBrk="0" hangingPunct="0">
              <a:buFont typeface="Wingdings" pitchFamily="2" charset="2"/>
              <a:buChar char="Ø"/>
              <a:defRPr/>
            </a:pPr>
            <a:r>
              <a:rPr lang="en-US" sz="1800" dirty="0" smtClean="0">
                <a:latin typeface="Tahoma" pitchFamily="34" charset="0"/>
              </a:rPr>
              <a:t>   Must </a:t>
            </a:r>
            <a:r>
              <a:rPr lang="en-US" sz="1800" dirty="0">
                <a:latin typeface="Tahoma" pitchFamily="34" charset="0"/>
              </a:rPr>
              <a:t>effectively communicate and disseminate information</a:t>
            </a:r>
          </a:p>
          <a:p>
            <a:pPr eaLnBrk="0" hangingPunct="0">
              <a:buFont typeface="Wingdings" pitchFamily="2" charset="2"/>
              <a:buChar char="Ø"/>
              <a:defRPr/>
            </a:pPr>
            <a:endParaRPr lang="en-US" sz="1800" dirty="0">
              <a:latin typeface="Tahoma" pitchFamily="34" charset="0"/>
            </a:endParaRPr>
          </a:p>
          <a:p>
            <a:pPr eaLnBrk="0" hangingPunct="0">
              <a:buFont typeface="Wingdings" pitchFamily="2" charset="2"/>
              <a:buChar char="Ø"/>
              <a:defRPr/>
            </a:pPr>
            <a:r>
              <a:rPr lang="en-US" sz="1800" dirty="0">
                <a:latin typeface="Tahoma" pitchFamily="34" charset="0"/>
              </a:rPr>
              <a:t> </a:t>
            </a:r>
            <a:r>
              <a:rPr lang="en-US" sz="1800" dirty="0" smtClean="0">
                <a:latin typeface="Tahoma" pitchFamily="34" charset="0"/>
              </a:rPr>
              <a:t>   </a:t>
            </a:r>
            <a:r>
              <a:rPr lang="en-US" sz="1800" b="1" dirty="0" smtClean="0">
                <a:solidFill>
                  <a:srgbClr val="FF0000"/>
                </a:solidFill>
                <a:latin typeface="Tahoma" pitchFamily="34" charset="0"/>
              </a:rPr>
              <a:t>Must </a:t>
            </a:r>
            <a:r>
              <a:rPr lang="en-US" sz="1800" b="1" dirty="0">
                <a:solidFill>
                  <a:srgbClr val="FF0000"/>
                </a:solidFill>
                <a:latin typeface="Tahoma" pitchFamily="34" charset="0"/>
              </a:rPr>
              <a:t>commit to attend the </a:t>
            </a:r>
            <a:r>
              <a:rPr lang="en-US" sz="1800" b="1" dirty="0" smtClean="0">
                <a:solidFill>
                  <a:srgbClr val="FF0000"/>
                </a:solidFill>
                <a:latin typeface="Tahoma" pitchFamily="34" charset="0"/>
              </a:rPr>
              <a:t>quarterly Regularly </a:t>
            </a:r>
            <a:r>
              <a:rPr lang="en-US" sz="1800" b="1" dirty="0">
                <a:solidFill>
                  <a:srgbClr val="FF0000"/>
                </a:solidFill>
                <a:latin typeface="Tahoma" pitchFamily="34" charset="0"/>
              </a:rPr>
              <a:t>Scheduled </a:t>
            </a:r>
            <a:r>
              <a:rPr lang="en-US" sz="1800" b="1" dirty="0" smtClean="0">
                <a:solidFill>
                  <a:srgbClr val="FF0000"/>
                </a:solidFill>
                <a:latin typeface="Tahoma" pitchFamily="34" charset="0"/>
              </a:rPr>
              <a:t>VAVS</a:t>
            </a:r>
          </a:p>
          <a:p>
            <a:pPr eaLnBrk="0" hangingPunct="0">
              <a:defRPr/>
            </a:pPr>
            <a:r>
              <a:rPr lang="en-US" sz="1800" b="1" dirty="0" smtClean="0">
                <a:solidFill>
                  <a:srgbClr val="FF0000"/>
                </a:solidFill>
                <a:latin typeface="Tahoma" pitchFamily="34" charset="0"/>
              </a:rPr>
              <a:t>       </a:t>
            </a:r>
            <a:r>
              <a:rPr lang="en-US" sz="1800" b="1" dirty="0">
                <a:solidFill>
                  <a:srgbClr val="FF0000"/>
                </a:solidFill>
                <a:latin typeface="Tahoma" pitchFamily="34" charset="0"/>
              </a:rPr>
              <a:t>Meetings-</a:t>
            </a:r>
            <a:r>
              <a:rPr lang="en-US" sz="1800" b="1" dirty="0" smtClean="0">
                <a:solidFill>
                  <a:srgbClr val="FF0000"/>
                </a:solidFill>
                <a:latin typeface="Tahoma" pitchFamily="34" charset="0"/>
              </a:rPr>
              <a:t>-CRITICAL/MANDATORY       </a:t>
            </a:r>
            <a:endParaRPr lang="en-US" sz="1800" b="1" dirty="0">
              <a:solidFill>
                <a:srgbClr val="FF0000"/>
              </a:solidFill>
              <a:latin typeface="Tahoma" pitchFamily="34" charset="0"/>
            </a:endParaRPr>
          </a:p>
          <a:p>
            <a:pPr algn="just" eaLnBrk="0" hangingPunct="0">
              <a:defRPr/>
            </a:pPr>
            <a:endParaRPr lang="en-US" b="1" dirty="0">
              <a:solidFill>
                <a:schemeClr val="tx2"/>
              </a:solidFill>
              <a:effectLst>
                <a:outerShdw blurRad="38100" dist="38100" dir="2700000" algn="tl">
                  <a:srgbClr val="000000"/>
                </a:outerShdw>
              </a:effectLst>
              <a:latin typeface="Tahoma" pitchFamily="34" charset="0"/>
            </a:endParaRPr>
          </a:p>
          <a:p>
            <a:pPr algn="just" eaLnBrk="0" hangingPunct="0">
              <a:defRPr/>
            </a:pPr>
            <a:endParaRPr lang="en-US" b="1" dirty="0">
              <a:solidFill>
                <a:schemeClr val="tx2"/>
              </a:solidFill>
              <a:latin typeface="Tahoma" pitchFamily="34" charset="0"/>
            </a:endParaRPr>
          </a:p>
          <a:p>
            <a:pPr eaLnBrk="0" hangingPunct="0">
              <a:defRPr/>
            </a:pPr>
            <a:endParaRPr lang="en-US" b="1" dirty="0">
              <a:latin typeface="Tahoma" pitchFamily="34" charset="0"/>
            </a:endParaRPr>
          </a:p>
          <a:p>
            <a:pPr algn="just" eaLnBrk="0" hangingPunct="0">
              <a:defRPr/>
            </a:pPr>
            <a:endParaRPr lang="en-US" b="1" dirty="0">
              <a:latin typeface="Tahoma" pitchFamily="34" charset="0"/>
            </a:endParaRP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4" name="Rectangle 4"/>
          <p:cNvSpPr>
            <a:spLocks noChangeArrowheads="1"/>
          </p:cNvSpPr>
          <p:nvPr/>
        </p:nvSpPr>
        <p:spPr bwMode="auto">
          <a:xfrm>
            <a:off x="838200" y="2112170"/>
            <a:ext cx="8305800" cy="1232282"/>
          </a:xfrm>
          <a:prstGeom prst="rect">
            <a:avLst/>
          </a:prstGeom>
          <a:noFill/>
          <a:ln w="9525">
            <a:noFill/>
            <a:miter lim="800000"/>
            <a:headEnd/>
            <a:tailEnd/>
          </a:ln>
          <a:effectLst/>
        </p:spPr>
        <p:txBody>
          <a:bodyPr>
            <a:spAutoFit/>
          </a:bodyPr>
          <a:lstStyle/>
          <a:p>
            <a:pPr algn="ctr" eaLnBrk="0" hangingPunct="0">
              <a:defRPr/>
            </a:pPr>
            <a:endParaRPr lang="en-US" b="1" dirty="0">
              <a:solidFill>
                <a:schemeClr val="tx2"/>
              </a:solidFill>
              <a:effectLst>
                <a:outerShdw blurRad="38100" dist="38100" dir="2700000" algn="tl">
                  <a:srgbClr val="000000"/>
                </a:outerShdw>
              </a:effectLst>
              <a:latin typeface="Tahoma" pitchFamily="34" charset="0"/>
            </a:endParaRPr>
          </a:p>
          <a:p>
            <a:pPr algn="just" eaLnBrk="0" hangingPunct="0">
              <a:defRPr/>
            </a:pPr>
            <a:endParaRPr lang="en-US" b="1" dirty="0">
              <a:solidFill>
                <a:schemeClr val="tx2"/>
              </a:solidFill>
              <a:effectLst>
                <a:outerShdw blurRad="38100" dist="38100" dir="2700000" algn="tl">
                  <a:srgbClr val="000000"/>
                </a:outerShdw>
              </a:effectLst>
              <a:latin typeface="Tahoma" pitchFamily="34" charset="0"/>
            </a:endParaRPr>
          </a:p>
          <a:p>
            <a:pPr algn="just" eaLnBrk="0" hangingPunct="0">
              <a:buFontTx/>
              <a:buChar char="•"/>
              <a:defRPr/>
            </a:pPr>
            <a:endParaRPr lang="en-US" b="1" dirty="0">
              <a:latin typeface="Tahoma" pitchFamily="34" charset="0"/>
            </a:endParaRPr>
          </a:p>
        </p:txBody>
      </p:sp>
      <p:sp>
        <p:nvSpPr>
          <p:cNvPr id="414726" name="Rectangle 6"/>
          <p:cNvSpPr>
            <a:spLocks noChangeArrowheads="1"/>
          </p:cNvSpPr>
          <p:nvPr/>
        </p:nvSpPr>
        <p:spPr bwMode="auto">
          <a:xfrm>
            <a:off x="990600" y="469371"/>
            <a:ext cx="7086600" cy="704056"/>
          </a:xfrm>
          <a:prstGeom prst="rect">
            <a:avLst/>
          </a:prstGeom>
          <a:noFill/>
          <a:ln w="9525">
            <a:noFill/>
            <a:miter lim="800000"/>
            <a:headEnd/>
            <a:tailEnd/>
          </a:ln>
        </p:spPr>
        <p:txBody>
          <a:bodyPr anchor="b"/>
          <a:lstStyle/>
          <a:p>
            <a:pPr algn="ctr" eaLnBrk="0" hangingPunct="0">
              <a:defRPr/>
            </a:pPr>
            <a:r>
              <a:rPr lang="en-US" sz="2800" b="1" cap="all" dirty="0">
                <a:latin typeface="+mj-lt"/>
                <a:ea typeface="+mj-ea"/>
                <a:cs typeface="+mj-cs"/>
              </a:rPr>
              <a:t>Annual Joint Reviews</a:t>
            </a:r>
          </a:p>
        </p:txBody>
      </p:sp>
      <p:sp>
        <p:nvSpPr>
          <p:cNvPr id="414727" name="Rectangle 7"/>
          <p:cNvSpPr>
            <a:spLocks noChangeArrowheads="1"/>
          </p:cNvSpPr>
          <p:nvPr/>
        </p:nvSpPr>
        <p:spPr bwMode="auto">
          <a:xfrm>
            <a:off x="381000" y="1955712"/>
            <a:ext cx="8305800" cy="4615480"/>
          </a:xfrm>
          <a:prstGeom prst="rect">
            <a:avLst/>
          </a:prstGeom>
          <a:noFill/>
          <a:ln w="9525">
            <a:noFill/>
            <a:miter lim="800000"/>
            <a:headEnd/>
            <a:tailEnd/>
          </a:ln>
        </p:spPr>
        <p:txBody>
          <a:bodyPr/>
          <a:lstStyle/>
          <a:p>
            <a:pPr marL="742950" lvl="1" indent="-285750" eaLnBrk="0" hangingPunct="0">
              <a:lnSpc>
                <a:spcPct val="90000"/>
              </a:lnSpc>
              <a:spcBef>
                <a:spcPts val="0"/>
              </a:spcBef>
              <a:buFont typeface="Wingdings" pitchFamily="2" charset="2"/>
              <a:buChar char="Ø"/>
              <a:defRPr/>
            </a:pPr>
            <a:r>
              <a:rPr kumimoji="1" lang="en-US" sz="2000" dirty="0">
                <a:latin typeface="Tahoma" pitchFamily="34" charset="0"/>
              </a:rPr>
              <a:t>Purpose:  Assess organization’s participation in the </a:t>
            </a:r>
            <a:r>
              <a:rPr kumimoji="1" lang="en-US" sz="2000" dirty="0" smtClean="0">
                <a:latin typeface="Tahoma" pitchFamily="34" charset="0"/>
              </a:rPr>
              <a:t>VAVS</a:t>
            </a:r>
          </a:p>
          <a:p>
            <a:pPr marL="742950" lvl="1" indent="-285750" eaLnBrk="0" hangingPunct="0">
              <a:lnSpc>
                <a:spcPct val="90000"/>
              </a:lnSpc>
              <a:spcBef>
                <a:spcPts val="0"/>
              </a:spcBef>
              <a:defRPr/>
            </a:pPr>
            <a:r>
              <a:rPr kumimoji="1" lang="en-US" sz="2000" dirty="0" smtClean="0">
                <a:latin typeface="Tahoma" pitchFamily="34" charset="0"/>
              </a:rPr>
              <a:t>                  program during </a:t>
            </a:r>
            <a:r>
              <a:rPr kumimoji="1" lang="en-US" sz="2000" dirty="0">
                <a:latin typeface="Tahoma" pitchFamily="34" charset="0"/>
              </a:rPr>
              <a:t>the preceding year and </a:t>
            </a:r>
            <a:r>
              <a:rPr kumimoji="1" lang="en-US" sz="2000" dirty="0" smtClean="0">
                <a:latin typeface="Tahoma" pitchFamily="34" charset="0"/>
              </a:rPr>
              <a:t>develop</a:t>
            </a:r>
          </a:p>
          <a:p>
            <a:pPr marL="742950" lvl="1" indent="-285750" eaLnBrk="0" hangingPunct="0">
              <a:lnSpc>
                <a:spcPct val="90000"/>
              </a:lnSpc>
              <a:spcBef>
                <a:spcPts val="0"/>
              </a:spcBef>
              <a:defRPr/>
            </a:pPr>
            <a:r>
              <a:rPr kumimoji="1" lang="en-US" sz="2000" dirty="0" smtClean="0">
                <a:latin typeface="Tahoma" pitchFamily="34" charset="0"/>
              </a:rPr>
              <a:t>                  </a:t>
            </a:r>
            <a:r>
              <a:rPr kumimoji="1" lang="en-US" sz="2000" dirty="0">
                <a:latin typeface="Tahoma" pitchFamily="34" charset="0"/>
              </a:rPr>
              <a:t>goals for </a:t>
            </a:r>
            <a:r>
              <a:rPr kumimoji="1" lang="en-US" sz="2000" dirty="0" smtClean="0">
                <a:latin typeface="Tahoma" pitchFamily="34" charset="0"/>
              </a:rPr>
              <a:t>the next </a:t>
            </a:r>
            <a:r>
              <a:rPr kumimoji="1" lang="en-US" sz="2000" dirty="0">
                <a:latin typeface="Tahoma" pitchFamily="34" charset="0"/>
              </a:rPr>
              <a:t>year</a:t>
            </a:r>
          </a:p>
          <a:p>
            <a:pPr marL="742950" lvl="1" indent="-285750" eaLnBrk="0" hangingPunct="0">
              <a:lnSpc>
                <a:spcPct val="90000"/>
              </a:lnSpc>
              <a:spcBef>
                <a:spcPts val="0"/>
              </a:spcBef>
              <a:buFont typeface="Wingdings" pitchFamily="2" charset="2"/>
              <a:buChar char="Ø"/>
              <a:defRPr/>
            </a:pPr>
            <a:endParaRPr kumimoji="1" lang="en-US" sz="2000" dirty="0">
              <a:latin typeface="Tahoma" pitchFamily="34" charset="0"/>
            </a:endParaRPr>
          </a:p>
          <a:p>
            <a:pPr marL="742950" lvl="1" indent="-285750" eaLnBrk="0" hangingPunct="0">
              <a:lnSpc>
                <a:spcPct val="90000"/>
              </a:lnSpc>
              <a:spcBef>
                <a:spcPts val="0"/>
              </a:spcBef>
              <a:buFont typeface="Wingdings" pitchFamily="2" charset="2"/>
              <a:buChar char="Ø"/>
              <a:defRPr/>
            </a:pPr>
            <a:r>
              <a:rPr kumimoji="1" lang="en-US" sz="2000" dirty="0">
                <a:latin typeface="Tahoma" pitchFamily="34" charset="0"/>
              </a:rPr>
              <a:t>VAVS Rep Responsibilities</a:t>
            </a:r>
            <a:r>
              <a:rPr kumimoji="1" lang="en-US" sz="2000" dirty="0" smtClean="0">
                <a:latin typeface="Tahoma" pitchFamily="34" charset="0"/>
              </a:rPr>
              <a:t>:</a:t>
            </a:r>
          </a:p>
          <a:p>
            <a:pPr marL="742950" lvl="1" indent="-285750" eaLnBrk="0" hangingPunct="0">
              <a:lnSpc>
                <a:spcPct val="90000"/>
              </a:lnSpc>
              <a:spcBef>
                <a:spcPts val="0"/>
              </a:spcBef>
              <a:defRPr/>
            </a:pPr>
            <a:endParaRPr kumimoji="1" lang="en-US" sz="2000" dirty="0">
              <a:latin typeface="Tahoma" pitchFamily="34" charset="0"/>
            </a:endParaRPr>
          </a:p>
          <a:p>
            <a:pPr marL="1657350" lvl="3" indent="-285750" eaLnBrk="0" hangingPunct="0">
              <a:lnSpc>
                <a:spcPct val="90000"/>
              </a:lnSpc>
              <a:spcBef>
                <a:spcPts val="0"/>
              </a:spcBef>
              <a:defRPr/>
            </a:pPr>
            <a:r>
              <a:rPr kumimoji="1" lang="en-US" sz="2000" dirty="0" smtClean="0">
                <a:latin typeface="Tahoma" pitchFamily="34" charset="0"/>
              </a:rPr>
              <a:t>     --Know </a:t>
            </a:r>
            <a:r>
              <a:rPr kumimoji="1" lang="en-US" sz="2000" dirty="0">
                <a:latin typeface="Tahoma" pitchFamily="34" charset="0"/>
              </a:rPr>
              <a:t>the month the AJR is scheduled</a:t>
            </a:r>
          </a:p>
          <a:p>
            <a:pPr marL="1657350" lvl="3" indent="-285750" eaLnBrk="0" hangingPunct="0">
              <a:lnSpc>
                <a:spcPct val="90000"/>
              </a:lnSpc>
              <a:spcBef>
                <a:spcPts val="0"/>
              </a:spcBef>
              <a:defRPr/>
            </a:pPr>
            <a:r>
              <a:rPr kumimoji="1" lang="en-US" sz="2000" dirty="0" smtClean="0">
                <a:latin typeface="Tahoma" pitchFamily="34" charset="0"/>
              </a:rPr>
              <a:t>     --Make </a:t>
            </a:r>
            <a:r>
              <a:rPr kumimoji="1" lang="en-US" sz="2000" dirty="0">
                <a:latin typeface="Tahoma" pitchFamily="34" charset="0"/>
              </a:rPr>
              <a:t>an appointment with the VAVS Chief </a:t>
            </a:r>
            <a:r>
              <a:rPr kumimoji="1" lang="en-US" sz="2000" dirty="0" smtClean="0">
                <a:latin typeface="Tahoma" pitchFamily="34" charset="0"/>
              </a:rPr>
              <a:t>or</a:t>
            </a:r>
          </a:p>
          <a:p>
            <a:pPr marL="1657350" lvl="3" indent="-285750" eaLnBrk="0" hangingPunct="0">
              <a:lnSpc>
                <a:spcPct val="90000"/>
              </a:lnSpc>
              <a:spcBef>
                <a:spcPts val="0"/>
              </a:spcBef>
              <a:defRPr/>
            </a:pPr>
            <a:r>
              <a:rPr kumimoji="1" lang="en-US" sz="2000" dirty="0" smtClean="0">
                <a:latin typeface="Tahoma" pitchFamily="34" charset="0"/>
              </a:rPr>
              <a:t>        Program Manager</a:t>
            </a:r>
            <a:endParaRPr kumimoji="1" lang="en-US" sz="2000" dirty="0">
              <a:latin typeface="Tahoma" pitchFamily="34" charset="0"/>
            </a:endParaRPr>
          </a:p>
          <a:p>
            <a:pPr marL="1657350" lvl="3" indent="-285750" eaLnBrk="0" hangingPunct="0">
              <a:lnSpc>
                <a:spcPct val="90000"/>
              </a:lnSpc>
              <a:spcBef>
                <a:spcPts val="0"/>
              </a:spcBef>
              <a:defRPr/>
            </a:pPr>
            <a:r>
              <a:rPr kumimoji="1" lang="en-US" sz="2000" dirty="0" smtClean="0">
                <a:latin typeface="Tahoma" pitchFamily="34" charset="0"/>
              </a:rPr>
              <a:t>     --Discuss </a:t>
            </a:r>
            <a:r>
              <a:rPr kumimoji="1" lang="en-US" sz="2000" dirty="0">
                <a:latin typeface="Tahoma" pitchFamily="34" charset="0"/>
              </a:rPr>
              <a:t>organization’s achievements, issues, </a:t>
            </a:r>
            <a:endParaRPr kumimoji="1" lang="en-US" sz="2000" dirty="0" smtClean="0">
              <a:latin typeface="Tahoma" pitchFamily="34" charset="0"/>
            </a:endParaRPr>
          </a:p>
          <a:p>
            <a:pPr marL="1657350" lvl="3" indent="-285750" eaLnBrk="0" hangingPunct="0">
              <a:lnSpc>
                <a:spcPct val="90000"/>
              </a:lnSpc>
              <a:spcBef>
                <a:spcPts val="0"/>
              </a:spcBef>
              <a:defRPr/>
            </a:pPr>
            <a:r>
              <a:rPr kumimoji="1" lang="en-US" sz="2000" dirty="0" smtClean="0">
                <a:latin typeface="Tahoma" pitchFamily="34" charset="0"/>
              </a:rPr>
              <a:t>        concerns and goals; make </a:t>
            </a:r>
            <a:r>
              <a:rPr kumimoji="1" lang="en-US" sz="2000" dirty="0">
                <a:latin typeface="Tahoma" pitchFamily="34" charset="0"/>
              </a:rPr>
              <a:t>suggestions </a:t>
            </a:r>
            <a:r>
              <a:rPr kumimoji="1" lang="en-US" sz="2000" dirty="0" smtClean="0">
                <a:latin typeface="Tahoma" pitchFamily="34" charset="0"/>
              </a:rPr>
              <a:t>for</a:t>
            </a:r>
          </a:p>
          <a:p>
            <a:pPr marL="1657350" lvl="3" indent="-285750" eaLnBrk="0" hangingPunct="0">
              <a:lnSpc>
                <a:spcPct val="90000"/>
              </a:lnSpc>
              <a:spcBef>
                <a:spcPts val="0"/>
              </a:spcBef>
              <a:defRPr/>
            </a:pPr>
            <a:r>
              <a:rPr kumimoji="1" lang="en-US" sz="2000" dirty="0" smtClean="0">
                <a:latin typeface="Tahoma" pitchFamily="34" charset="0"/>
              </a:rPr>
              <a:t>        improvement</a:t>
            </a:r>
            <a:endParaRPr kumimoji="1" lang="en-US" sz="2000" dirty="0">
              <a:latin typeface="Tahoma" pitchFamily="34" charset="0"/>
            </a:endParaRP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773" name="Rectangle 5"/>
          <p:cNvSpPr>
            <a:spLocks noChangeArrowheads="1"/>
          </p:cNvSpPr>
          <p:nvPr/>
        </p:nvSpPr>
        <p:spPr bwMode="auto">
          <a:xfrm>
            <a:off x="1295401" y="625828"/>
            <a:ext cx="6629400" cy="537148"/>
          </a:xfrm>
          <a:prstGeom prst="rect">
            <a:avLst/>
          </a:prstGeom>
          <a:noFill/>
          <a:ln w="9525">
            <a:noFill/>
            <a:miter lim="800000"/>
            <a:headEnd/>
            <a:tailEnd/>
          </a:ln>
          <a:effectLst/>
        </p:spPr>
        <p:txBody>
          <a:bodyPr wrap="square">
            <a:spAutoFit/>
          </a:bodyPr>
          <a:lstStyle/>
          <a:p>
            <a:pPr algn="ctr" eaLnBrk="0" hangingPunct="0">
              <a:defRPr/>
            </a:pPr>
            <a:r>
              <a:rPr lang="en-US" sz="2800" b="1" cap="all" dirty="0">
                <a:latin typeface="+mj-lt"/>
                <a:ea typeface="+mj-ea"/>
                <a:cs typeface="+mj-cs"/>
              </a:rPr>
              <a:t>Why Volunteer</a:t>
            </a:r>
          </a:p>
        </p:txBody>
      </p:sp>
      <p:sp>
        <p:nvSpPr>
          <p:cNvPr id="416774" name="Rectangle 6"/>
          <p:cNvSpPr>
            <a:spLocks noChangeArrowheads="1"/>
          </p:cNvSpPr>
          <p:nvPr/>
        </p:nvSpPr>
        <p:spPr bwMode="auto">
          <a:xfrm>
            <a:off x="914400" y="1721031"/>
            <a:ext cx="7924800" cy="3064907"/>
          </a:xfrm>
          <a:prstGeom prst="rect">
            <a:avLst/>
          </a:prstGeom>
          <a:noFill/>
          <a:ln w="9525">
            <a:noFill/>
            <a:miter lim="800000"/>
            <a:headEnd/>
            <a:tailEnd/>
          </a:ln>
          <a:effectLst/>
        </p:spPr>
        <p:txBody>
          <a:bodyPr wrap="square">
            <a:spAutoFit/>
          </a:bodyPr>
          <a:lstStyle/>
          <a:p>
            <a:pPr lvl="1" eaLnBrk="0" hangingPunct="0">
              <a:spcBef>
                <a:spcPct val="20000"/>
              </a:spcBef>
              <a:defRPr/>
            </a:pPr>
            <a:r>
              <a:rPr kumimoji="1" lang="en-US" sz="2000" dirty="0" smtClean="0">
                <a:latin typeface="Tahoma" pitchFamily="34" charset="0"/>
              </a:rPr>
              <a:t>To:</a:t>
            </a:r>
          </a:p>
          <a:p>
            <a:pPr lvl="1" eaLnBrk="0" hangingPunct="0">
              <a:spcBef>
                <a:spcPct val="20000"/>
              </a:spcBef>
              <a:defRPr/>
            </a:pPr>
            <a:endParaRPr kumimoji="1" lang="en-US" sz="2000" dirty="0">
              <a:latin typeface="Tahoma" pitchFamily="34" charset="0"/>
            </a:endParaRPr>
          </a:p>
          <a:p>
            <a:pPr lvl="1" eaLnBrk="0" hangingPunct="0">
              <a:spcBef>
                <a:spcPct val="20000"/>
              </a:spcBef>
              <a:buFont typeface="Wingdings" pitchFamily="2" charset="2"/>
              <a:buChar char="Ø"/>
              <a:defRPr/>
            </a:pPr>
            <a:r>
              <a:rPr kumimoji="1" lang="en-US" sz="2000" dirty="0">
                <a:latin typeface="Tahoma" pitchFamily="34" charset="0"/>
              </a:rPr>
              <a:t>  Gain work experience</a:t>
            </a:r>
          </a:p>
          <a:p>
            <a:pPr lvl="1" eaLnBrk="0" hangingPunct="0">
              <a:spcBef>
                <a:spcPct val="20000"/>
              </a:spcBef>
              <a:buFont typeface="Wingdings" pitchFamily="2" charset="2"/>
              <a:buChar char="Ø"/>
              <a:defRPr/>
            </a:pPr>
            <a:r>
              <a:rPr kumimoji="1" lang="en-US" sz="2000" dirty="0">
                <a:latin typeface="Tahoma" pitchFamily="34" charset="0"/>
              </a:rPr>
              <a:t>  Learn new skills</a:t>
            </a:r>
          </a:p>
          <a:p>
            <a:pPr lvl="1" eaLnBrk="0" hangingPunct="0">
              <a:spcBef>
                <a:spcPct val="20000"/>
              </a:spcBef>
              <a:buFont typeface="Wingdings" pitchFamily="2" charset="2"/>
              <a:buChar char="Ø"/>
              <a:defRPr/>
            </a:pPr>
            <a:r>
              <a:rPr kumimoji="1" lang="en-US" sz="2000" dirty="0">
                <a:latin typeface="Tahoma" pitchFamily="34" charset="0"/>
              </a:rPr>
              <a:t>  Meet new people</a:t>
            </a:r>
          </a:p>
          <a:p>
            <a:pPr lvl="1" eaLnBrk="0" hangingPunct="0">
              <a:spcBef>
                <a:spcPct val="20000"/>
              </a:spcBef>
              <a:buFont typeface="Wingdings" pitchFamily="2" charset="2"/>
              <a:buChar char="Ø"/>
              <a:defRPr/>
            </a:pPr>
            <a:r>
              <a:rPr kumimoji="1" lang="en-US" sz="2000" dirty="0">
                <a:latin typeface="Tahoma" pitchFamily="34" charset="0"/>
              </a:rPr>
              <a:t>  Give something back</a:t>
            </a:r>
          </a:p>
          <a:p>
            <a:pPr lvl="1" eaLnBrk="0" hangingPunct="0">
              <a:spcBef>
                <a:spcPct val="20000"/>
              </a:spcBef>
              <a:buFont typeface="Wingdings" pitchFamily="2" charset="2"/>
              <a:buChar char="Ø"/>
              <a:defRPr/>
            </a:pPr>
            <a:r>
              <a:rPr kumimoji="1" lang="en-US" sz="2000" dirty="0">
                <a:latin typeface="Tahoma" pitchFamily="34" charset="0"/>
              </a:rPr>
              <a:t>  Be of service to others</a:t>
            </a:r>
          </a:p>
          <a:p>
            <a:pPr lvl="1" eaLnBrk="0" hangingPunct="0">
              <a:spcBef>
                <a:spcPct val="20000"/>
              </a:spcBef>
              <a:buFont typeface="Wingdings" pitchFamily="2" charset="2"/>
              <a:buChar char="Ø"/>
              <a:defRPr/>
            </a:pPr>
            <a:r>
              <a:rPr kumimoji="1" lang="en-US" sz="2000" dirty="0">
                <a:latin typeface="Tahoma" pitchFamily="34" charset="0"/>
              </a:rPr>
              <a:t>  Social interaction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defRPr/>
            </a:pPr>
            <a:r>
              <a:rPr lang="en-US" sz="2800" b="1" dirty="0" smtClean="0">
                <a:solidFill>
                  <a:schemeClr val="tx1"/>
                </a:solidFill>
                <a:effectLst/>
              </a:rPr>
              <a:t>What Volunteers Do </a:t>
            </a:r>
            <a:endParaRPr lang="en-US" sz="2800" b="1" dirty="0">
              <a:solidFill>
                <a:schemeClr val="tx1"/>
              </a:solidFill>
              <a:effectLst/>
            </a:endParaRPr>
          </a:p>
        </p:txBody>
      </p:sp>
      <p:sp>
        <p:nvSpPr>
          <p:cNvPr id="344067" name="Rectangle 3"/>
          <p:cNvSpPr>
            <a:spLocks noGrp="1" noChangeArrowheads="1"/>
          </p:cNvSpPr>
          <p:nvPr>
            <p:ph idx="1"/>
          </p:nvPr>
        </p:nvSpPr>
        <p:spPr>
          <a:xfrm>
            <a:off x="990600" y="1564570"/>
            <a:ext cx="7772400" cy="5319536"/>
          </a:xfrm>
        </p:spPr>
        <p:txBody>
          <a:bodyPr/>
          <a:lstStyle/>
          <a:p>
            <a:pPr lvl="1">
              <a:lnSpc>
                <a:spcPct val="90000"/>
              </a:lnSpc>
              <a:buFontTx/>
              <a:buNone/>
              <a:defRPr/>
            </a:pPr>
            <a:r>
              <a:rPr lang="en-US" sz="2000" b="1" dirty="0" smtClean="0">
                <a:solidFill>
                  <a:schemeClr val="tx1"/>
                </a:solidFill>
              </a:rPr>
              <a:t>(Traditional)</a:t>
            </a:r>
          </a:p>
          <a:p>
            <a:pPr lvl="1">
              <a:lnSpc>
                <a:spcPct val="90000"/>
              </a:lnSpc>
              <a:buFontTx/>
              <a:buNone/>
              <a:defRPr/>
            </a:pPr>
            <a:endParaRPr lang="en-US" sz="2000" b="1" dirty="0" smtClean="0">
              <a:solidFill>
                <a:schemeClr val="tx1"/>
              </a:solidFill>
            </a:endParaRPr>
          </a:p>
          <a:p>
            <a:pPr lvl="1">
              <a:lnSpc>
                <a:spcPct val="90000"/>
              </a:lnSpc>
              <a:buClrTx/>
              <a:buFont typeface="Wingdings" pitchFamily="2" charset="2"/>
              <a:buChar char="Ø"/>
              <a:defRPr/>
            </a:pPr>
            <a:r>
              <a:rPr lang="en-US" sz="2000" dirty="0" smtClean="0">
                <a:solidFill>
                  <a:schemeClr val="tx1"/>
                </a:solidFill>
              </a:rPr>
              <a:t>Patient Escort</a:t>
            </a:r>
          </a:p>
          <a:p>
            <a:pPr lvl="1">
              <a:lnSpc>
                <a:spcPct val="90000"/>
              </a:lnSpc>
              <a:buClrTx/>
              <a:buFont typeface="Wingdings" pitchFamily="2" charset="2"/>
              <a:buChar char="Ø"/>
              <a:defRPr/>
            </a:pPr>
            <a:r>
              <a:rPr lang="en-US" sz="2000" dirty="0" smtClean="0">
                <a:solidFill>
                  <a:schemeClr val="tx1"/>
                </a:solidFill>
              </a:rPr>
              <a:t>Volunteer Drivers</a:t>
            </a:r>
          </a:p>
          <a:p>
            <a:pPr lvl="1">
              <a:lnSpc>
                <a:spcPct val="90000"/>
              </a:lnSpc>
              <a:buClrTx/>
              <a:buFont typeface="Wingdings" pitchFamily="2" charset="2"/>
              <a:buChar char="Ø"/>
              <a:defRPr/>
            </a:pPr>
            <a:r>
              <a:rPr lang="en-US" sz="2000" dirty="0" smtClean="0">
                <a:solidFill>
                  <a:schemeClr val="tx1"/>
                </a:solidFill>
              </a:rPr>
              <a:t>Clerical Positions</a:t>
            </a:r>
          </a:p>
          <a:p>
            <a:pPr lvl="1">
              <a:lnSpc>
                <a:spcPct val="90000"/>
              </a:lnSpc>
              <a:buClrTx/>
              <a:buFont typeface="Wingdings" pitchFamily="2" charset="2"/>
              <a:buChar char="Ø"/>
              <a:defRPr/>
            </a:pPr>
            <a:r>
              <a:rPr lang="en-US" sz="2000" dirty="0" smtClean="0">
                <a:solidFill>
                  <a:schemeClr val="tx1"/>
                </a:solidFill>
              </a:rPr>
              <a:t>Information Desk</a:t>
            </a:r>
          </a:p>
          <a:p>
            <a:pPr lvl="1">
              <a:lnSpc>
                <a:spcPct val="90000"/>
              </a:lnSpc>
              <a:buClrTx/>
              <a:buFont typeface="Wingdings" pitchFamily="2" charset="2"/>
              <a:buChar char="Ø"/>
              <a:defRPr/>
            </a:pPr>
            <a:r>
              <a:rPr lang="en-US" sz="2000" dirty="0" smtClean="0">
                <a:solidFill>
                  <a:schemeClr val="tx1"/>
                </a:solidFill>
              </a:rPr>
              <a:t>Ambassador Program</a:t>
            </a:r>
          </a:p>
          <a:p>
            <a:pPr lvl="1">
              <a:lnSpc>
                <a:spcPct val="90000"/>
              </a:lnSpc>
              <a:buClrTx/>
              <a:buFont typeface="Wingdings" pitchFamily="2" charset="2"/>
              <a:buChar char="Ø"/>
              <a:defRPr/>
            </a:pPr>
            <a:r>
              <a:rPr lang="en-US" sz="2000" dirty="0" smtClean="0">
                <a:solidFill>
                  <a:schemeClr val="tx1"/>
                </a:solidFill>
              </a:rPr>
              <a:t>Chaplain Service</a:t>
            </a:r>
          </a:p>
          <a:p>
            <a:pPr lvl="1">
              <a:lnSpc>
                <a:spcPct val="90000"/>
              </a:lnSpc>
              <a:buClrTx/>
              <a:buFont typeface="Wingdings" pitchFamily="2" charset="2"/>
              <a:buChar char="Ø"/>
              <a:defRPr/>
            </a:pPr>
            <a:r>
              <a:rPr lang="en-US" sz="2000" dirty="0" smtClean="0">
                <a:solidFill>
                  <a:schemeClr val="tx1"/>
                </a:solidFill>
              </a:rPr>
              <a:t>Pharmacy</a:t>
            </a:r>
          </a:p>
          <a:p>
            <a:pPr lvl="1">
              <a:lnSpc>
                <a:spcPct val="90000"/>
              </a:lnSpc>
              <a:buClrTx/>
              <a:buFont typeface="Wingdings" pitchFamily="2" charset="2"/>
              <a:buChar char="Ø"/>
              <a:defRPr/>
            </a:pPr>
            <a:r>
              <a:rPr lang="en-US" sz="2000" dirty="0" smtClean="0">
                <a:solidFill>
                  <a:schemeClr val="tx1"/>
                </a:solidFill>
              </a:rPr>
              <a:t>Nursing </a:t>
            </a:r>
          </a:p>
          <a:p>
            <a:pPr lvl="1">
              <a:lnSpc>
                <a:spcPct val="90000"/>
              </a:lnSpc>
              <a:buClrTx/>
              <a:buFont typeface="Wingdings" pitchFamily="2" charset="2"/>
              <a:buChar char="Ø"/>
              <a:defRPr/>
            </a:pPr>
            <a:r>
              <a:rPr lang="en-US" sz="2000" dirty="0" smtClean="0">
                <a:solidFill>
                  <a:schemeClr val="tx1"/>
                </a:solidFill>
              </a:rPr>
              <a:t>Guest Relations Program</a:t>
            </a:r>
          </a:p>
          <a:p>
            <a:pPr lvl="1">
              <a:lnSpc>
                <a:spcPct val="90000"/>
              </a:lnSpc>
              <a:buClrTx/>
              <a:buFont typeface="Wingdings" pitchFamily="2" charset="2"/>
              <a:buChar char="Ø"/>
              <a:defRPr/>
            </a:pPr>
            <a:r>
              <a:rPr lang="en-US" sz="2000" dirty="0" smtClean="0">
                <a:solidFill>
                  <a:schemeClr val="tx1"/>
                </a:solidFill>
              </a:rPr>
              <a:t>Outpatient Assistance</a:t>
            </a:r>
          </a:p>
          <a:p>
            <a:pPr lvl="1">
              <a:lnSpc>
                <a:spcPct val="90000"/>
              </a:lnSpc>
              <a:buClrTx/>
              <a:buFont typeface="Wingdings" pitchFamily="2" charset="2"/>
              <a:buChar char="Ø"/>
              <a:defRPr/>
            </a:pPr>
            <a:r>
              <a:rPr lang="en-US" sz="2000" dirty="0" smtClean="0">
                <a:solidFill>
                  <a:schemeClr val="tx1"/>
                </a:solidFill>
              </a:rPr>
              <a:t>New assignments based on need</a:t>
            </a:r>
          </a:p>
          <a:p>
            <a:pPr lvl="1">
              <a:lnSpc>
                <a:spcPct val="90000"/>
              </a:lnSpc>
              <a:buFontTx/>
              <a:buNone/>
              <a:defRPr/>
            </a:pPr>
            <a:endParaRPr lang="en-US" sz="2400" b="1" dirty="0" smtClean="0">
              <a:solidFill>
                <a:schemeClr val="tx2"/>
              </a:solidFill>
            </a:endParaRPr>
          </a:p>
          <a:p>
            <a:pPr>
              <a:lnSpc>
                <a:spcPct val="90000"/>
              </a:lnSpc>
              <a:buFont typeface="Monotype Sorts" pitchFamily="2" charset="2"/>
              <a:buNone/>
              <a:defRPr/>
            </a:pPr>
            <a:endParaRPr lang="en-US" sz="2400" b="1" dirty="0" smtClean="0">
              <a:solidFill>
                <a:schemeClr val="tx2"/>
              </a:solidFill>
            </a:endParaRPr>
          </a:p>
        </p:txBody>
      </p:sp>
      <p:sp>
        <p:nvSpPr>
          <p:cNvPr id="344068" name="Rectangle 4"/>
          <p:cNvSpPr>
            <a:spLocks noChangeArrowheads="1"/>
          </p:cNvSpPr>
          <p:nvPr/>
        </p:nvSpPr>
        <p:spPr bwMode="auto">
          <a:xfrm>
            <a:off x="1219200" y="4302567"/>
            <a:ext cx="7315200" cy="537148"/>
          </a:xfrm>
          <a:prstGeom prst="rect">
            <a:avLst/>
          </a:prstGeom>
          <a:noFill/>
          <a:ln w="9525">
            <a:noFill/>
            <a:miter lim="800000"/>
            <a:headEnd/>
            <a:tailEnd/>
          </a:ln>
          <a:effectLst/>
        </p:spPr>
        <p:txBody>
          <a:bodyPr>
            <a:spAutoFit/>
          </a:bodyPr>
          <a:lstStyle/>
          <a:p>
            <a:pPr eaLnBrk="0" hangingPunct="0">
              <a:defRPr/>
            </a:pPr>
            <a:endParaRPr lang="en-US" sz="2800" dirty="0">
              <a:effectLst>
                <a:outerShdw blurRad="38100" dist="38100" dir="2700000" algn="tl">
                  <a:srgbClr val="000000"/>
                </a:outerShdw>
              </a:effectLst>
              <a:latin typeface="Tahoma" pitchFamily="34" charset="0"/>
            </a:endParaRP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a:xfrm>
            <a:off x="381000" y="156459"/>
            <a:ext cx="8382001" cy="860513"/>
          </a:xfrm>
        </p:spPr>
        <p:txBody>
          <a:bodyPr>
            <a:noAutofit/>
          </a:bodyPr>
          <a:lstStyle/>
          <a:p>
            <a:pPr algn="ctr">
              <a:defRPr/>
            </a:pPr>
            <a:r>
              <a:rPr lang="en-US" b="1" dirty="0" smtClean="0"/>
              <a:t/>
            </a:r>
            <a:br>
              <a:rPr lang="en-US" b="1" dirty="0" smtClean="0"/>
            </a:br>
            <a:r>
              <a:rPr lang="en-US" b="1" dirty="0" smtClean="0"/>
              <a:t/>
            </a:r>
            <a:br>
              <a:rPr lang="en-US" b="1" dirty="0" smtClean="0"/>
            </a:br>
            <a:r>
              <a:rPr lang="en-US" sz="2800" b="1" dirty="0" smtClean="0">
                <a:solidFill>
                  <a:schemeClr val="tx1"/>
                </a:solidFill>
                <a:effectLst/>
              </a:rPr>
              <a:t>what volunteers do </a:t>
            </a:r>
            <a:r>
              <a:rPr lang="en-US" sz="3600" b="1" dirty="0" smtClean="0"/>
              <a:t/>
            </a:r>
            <a:br>
              <a:rPr lang="en-US" sz="3600" b="1" dirty="0" smtClean="0"/>
            </a:br>
            <a:endParaRPr lang="en-US" sz="3600" b="1" dirty="0" smtClean="0"/>
          </a:p>
        </p:txBody>
      </p:sp>
      <p:sp>
        <p:nvSpPr>
          <p:cNvPr id="266246" name="Rectangle 6"/>
          <p:cNvSpPr>
            <a:spLocks noGrp="1" noChangeArrowheads="1"/>
          </p:cNvSpPr>
          <p:nvPr>
            <p:ph idx="1"/>
          </p:nvPr>
        </p:nvSpPr>
        <p:spPr>
          <a:xfrm>
            <a:off x="1371600" y="1564570"/>
            <a:ext cx="7010400" cy="5084851"/>
          </a:xfrm>
        </p:spPr>
        <p:txBody>
          <a:bodyPr/>
          <a:lstStyle/>
          <a:p>
            <a:pPr>
              <a:buFont typeface="Monotype Sorts"/>
              <a:buNone/>
              <a:defRPr/>
            </a:pPr>
            <a:r>
              <a:rPr lang="en-US" sz="2000" b="1" dirty="0" smtClean="0">
                <a:solidFill>
                  <a:schemeClr val="tx1"/>
                </a:solidFill>
                <a:cs typeface="Times New Roman" charset="0"/>
              </a:rPr>
              <a:t>(Non-traditional)</a:t>
            </a:r>
          </a:p>
          <a:p>
            <a:pPr>
              <a:buFont typeface="Monotype Sorts"/>
              <a:buNone/>
              <a:defRPr/>
            </a:pPr>
            <a:endParaRPr lang="en-US" sz="2000" b="1" dirty="0" smtClean="0">
              <a:solidFill>
                <a:schemeClr val="tx1"/>
              </a:solidFill>
              <a:cs typeface="Times New Roman" charset="0"/>
            </a:endParaRPr>
          </a:p>
          <a:p>
            <a:pPr>
              <a:buClrTx/>
              <a:buFont typeface="Wingdings" pitchFamily="2" charset="2"/>
              <a:buChar char="Ø"/>
              <a:defRPr/>
            </a:pPr>
            <a:r>
              <a:rPr lang="en-US" sz="2000" dirty="0" smtClean="0">
                <a:solidFill>
                  <a:schemeClr val="tx1"/>
                </a:solidFill>
                <a:cs typeface="Times New Roman" charset="0"/>
              </a:rPr>
              <a:t>Virtual Volunteers</a:t>
            </a:r>
          </a:p>
          <a:p>
            <a:pPr>
              <a:buClrTx/>
              <a:buFont typeface="Wingdings" pitchFamily="2" charset="2"/>
              <a:buChar char="Ø"/>
              <a:defRPr/>
            </a:pPr>
            <a:r>
              <a:rPr lang="en-US" sz="2000" dirty="0" smtClean="0">
                <a:solidFill>
                  <a:schemeClr val="tx1"/>
                </a:solidFill>
                <a:cs typeface="Times New Roman" charset="0"/>
              </a:rPr>
              <a:t>Fundraisers for cash, non-cash donations</a:t>
            </a:r>
          </a:p>
          <a:p>
            <a:pPr>
              <a:buClrTx/>
              <a:buFont typeface="Wingdings" pitchFamily="2" charset="2"/>
              <a:buChar char="Ø"/>
              <a:defRPr/>
            </a:pPr>
            <a:r>
              <a:rPr lang="en-US" sz="2000" dirty="0" smtClean="0">
                <a:solidFill>
                  <a:schemeClr val="tx1"/>
                </a:solidFill>
                <a:cs typeface="Times New Roman" charset="0"/>
              </a:rPr>
              <a:t>Managers</a:t>
            </a:r>
          </a:p>
          <a:p>
            <a:pPr>
              <a:buClrTx/>
              <a:buFont typeface="Wingdings" pitchFamily="2" charset="2"/>
              <a:buChar char="Ø"/>
              <a:defRPr/>
            </a:pPr>
            <a:r>
              <a:rPr lang="en-US" sz="2000" dirty="0" smtClean="0">
                <a:solidFill>
                  <a:schemeClr val="tx1"/>
                </a:solidFill>
                <a:cs typeface="Times New Roman" charset="0"/>
              </a:rPr>
              <a:t>Recruiters</a:t>
            </a:r>
          </a:p>
          <a:p>
            <a:pPr>
              <a:buClrTx/>
              <a:buFont typeface="Wingdings" pitchFamily="2" charset="2"/>
              <a:buChar char="Ø"/>
              <a:defRPr/>
            </a:pPr>
            <a:r>
              <a:rPr lang="en-US" sz="2000" dirty="0" smtClean="0">
                <a:solidFill>
                  <a:schemeClr val="tx1"/>
                </a:solidFill>
                <a:cs typeface="Times New Roman" charset="0"/>
              </a:rPr>
              <a:t>Corporate Representatives</a:t>
            </a:r>
          </a:p>
          <a:p>
            <a:pPr>
              <a:buClrTx/>
              <a:buFont typeface="Wingdings" pitchFamily="2" charset="2"/>
              <a:buChar char="Ø"/>
              <a:defRPr/>
            </a:pPr>
            <a:r>
              <a:rPr lang="en-US" sz="2000" dirty="0" smtClean="0">
                <a:solidFill>
                  <a:schemeClr val="tx1"/>
                </a:solidFill>
                <a:cs typeface="Times New Roman" charset="0"/>
              </a:rPr>
              <a:t>Trainers and Educators</a:t>
            </a:r>
          </a:p>
          <a:p>
            <a:pPr>
              <a:buClrTx/>
              <a:buFont typeface="Wingdings" pitchFamily="2" charset="2"/>
              <a:buChar char="Ø"/>
              <a:defRPr/>
            </a:pPr>
            <a:r>
              <a:rPr lang="en-US" sz="2000" dirty="0" smtClean="0">
                <a:solidFill>
                  <a:schemeClr val="tx1"/>
                </a:solidFill>
                <a:cs typeface="Times New Roman" charset="0"/>
              </a:rPr>
              <a:t>Writers (newsletters, recruitment ads)</a:t>
            </a:r>
          </a:p>
          <a:p>
            <a:pPr>
              <a:buClrTx/>
              <a:buFont typeface="Wingdings" pitchFamily="2" charset="2"/>
              <a:buChar char="Ø"/>
              <a:defRPr/>
            </a:pPr>
            <a:r>
              <a:rPr lang="en-US" sz="2000" dirty="0" smtClean="0">
                <a:solidFill>
                  <a:schemeClr val="tx1"/>
                </a:solidFill>
                <a:cs typeface="Times New Roman" charset="0"/>
              </a:rPr>
              <a:t>Community Liaisons</a:t>
            </a:r>
          </a:p>
          <a:p>
            <a:pPr>
              <a:buClrTx/>
              <a:buFont typeface="Wingdings" pitchFamily="2" charset="2"/>
              <a:buChar char="Ø"/>
              <a:defRPr/>
            </a:pPr>
            <a:r>
              <a:rPr lang="en-US" sz="2000" dirty="0" smtClean="0">
                <a:solidFill>
                  <a:schemeClr val="tx1"/>
                </a:solidFill>
                <a:cs typeface="Times New Roman" charset="0"/>
              </a:rPr>
              <a:t>Respite/Hospice Volunteers</a:t>
            </a:r>
          </a:p>
          <a:p>
            <a:pPr>
              <a:buFont typeface="Monotype Sorts" pitchFamily="2" charset="2"/>
              <a:buNone/>
              <a:defRPr/>
            </a:pPr>
            <a:endParaRPr lang="en-US" sz="2400" b="1" dirty="0" smtClean="0">
              <a:cs typeface="Times New Roman" charset="0"/>
            </a:endParaRPr>
          </a:p>
          <a:p>
            <a:pPr>
              <a:buFont typeface="Monotype Sorts" pitchFamily="2" charset="2"/>
              <a:buNone/>
              <a:defRPr/>
            </a:pPr>
            <a:endParaRPr lang="en-US" sz="2400" b="1" dirty="0" smtClean="0">
              <a:cs typeface="Times New Roman" charset="0"/>
            </a:endParaRPr>
          </a:p>
          <a:p>
            <a:pPr>
              <a:defRPr/>
            </a:pPr>
            <a:endParaRPr lang="en-US" sz="2800" dirty="0" smtClean="0"/>
          </a:p>
        </p:txBody>
      </p:sp>
      <p:sp>
        <p:nvSpPr>
          <p:cNvPr id="266243" name="Rectangle 3"/>
          <p:cNvSpPr>
            <a:spLocks noChangeArrowheads="1"/>
          </p:cNvSpPr>
          <p:nvPr/>
        </p:nvSpPr>
        <p:spPr bwMode="auto">
          <a:xfrm>
            <a:off x="1219200" y="4302567"/>
            <a:ext cx="7315200" cy="537148"/>
          </a:xfrm>
          <a:prstGeom prst="rect">
            <a:avLst/>
          </a:prstGeom>
          <a:noFill/>
          <a:ln w="9525">
            <a:noFill/>
            <a:miter lim="800000"/>
            <a:headEnd/>
            <a:tailEnd/>
          </a:ln>
          <a:effectLst/>
        </p:spPr>
        <p:txBody>
          <a:bodyPr>
            <a:spAutoFit/>
          </a:bodyPr>
          <a:lstStyle/>
          <a:p>
            <a:pPr eaLnBrk="0" hangingPunct="0">
              <a:defRPr/>
            </a:pPr>
            <a:endParaRPr lang="en-US" sz="2800" dirty="0">
              <a:effectLst>
                <a:outerShdw blurRad="38100" dist="38100" dir="2700000" algn="tl">
                  <a:srgbClr val="000000"/>
                </a:outerShdw>
              </a:effectLst>
              <a:latin typeface="Tahoma" pitchFamily="34" charset="0"/>
            </a:endParaRP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1" y="469373"/>
            <a:ext cx="8610600" cy="860513"/>
          </a:xfrm>
        </p:spPr>
        <p:txBody>
          <a:bodyPr/>
          <a:lstStyle/>
          <a:p>
            <a:pPr algn="ctr">
              <a:defRPr/>
            </a:pPr>
            <a:r>
              <a:rPr lang="en-US" sz="2800" b="1" dirty="0" smtClean="0">
                <a:solidFill>
                  <a:schemeClr val="tx1"/>
                </a:solidFill>
                <a:effectLst/>
              </a:rPr>
              <a:t>Where to Volunteer</a:t>
            </a:r>
            <a:endParaRPr lang="en-US" sz="2800" b="1" dirty="0">
              <a:solidFill>
                <a:schemeClr val="tx1"/>
              </a:solidFill>
              <a:effectLst/>
            </a:endParaRPr>
          </a:p>
        </p:txBody>
      </p:sp>
      <p:sp>
        <p:nvSpPr>
          <p:cNvPr id="296963" name="Rectangle 3"/>
          <p:cNvSpPr>
            <a:spLocks noGrp="1" noChangeArrowheads="1"/>
          </p:cNvSpPr>
          <p:nvPr>
            <p:ph idx="1"/>
          </p:nvPr>
        </p:nvSpPr>
        <p:spPr>
          <a:xfrm>
            <a:off x="1066800" y="2346854"/>
            <a:ext cx="7772400" cy="2894454"/>
          </a:xfrm>
        </p:spPr>
        <p:txBody>
          <a:bodyPr>
            <a:normAutofit/>
          </a:bodyPr>
          <a:lstStyle/>
          <a:p>
            <a:pPr>
              <a:buClrTx/>
              <a:buFont typeface="Wingdings" pitchFamily="2" charset="2"/>
              <a:buChar char="Ø"/>
              <a:defRPr/>
            </a:pPr>
            <a:r>
              <a:rPr lang="en-US" sz="1800" b="1" dirty="0" smtClean="0">
                <a:solidFill>
                  <a:schemeClr val="tx1"/>
                </a:solidFill>
                <a:cs typeface="Times New Roman" charset="0"/>
              </a:rPr>
              <a:t>VA Medical Centers- </a:t>
            </a:r>
            <a:r>
              <a:rPr lang="en-US" sz="1800" b="1" dirty="0" smtClean="0">
                <a:solidFill>
                  <a:schemeClr val="tx1"/>
                </a:solidFill>
                <a:cs typeface="Times New Roman" charset="0"/>
                <a:hlinkClick r:id="rId3"/>
              </a:rPr>
              <a:t>www.va.gov/volunteer</a:t>
            </a:r>
            <a:endParaRPr lang="en-US" sz="1800" b="1" dirty="0" smtClean="0">
              <a:solidFill>
                <a:schemeClr val="tx1"/>
              </a:solidFill>
              <a:cs typeface="Times New Roman" charset="0"/>
            </a:endParaRPr>
          </a:p>
          <a:p>
            <a:pPr>
              <a:buClrTx/>
              <a:buFont typeface="Wingdings" pitchFamily="2" charset="2"/>
              <a:buChar char="Ø"/>
              <a:defRPr/>
            </a:pPr>
            <a:r>
              <a:rPr lang="en-US" sz="1800" b="1" dirty="0" smtClean="0">
                <a:solidFill>
                  <a:schemeClr val="tx1"/>
                </a:solidFill>
                <a:cs typeface="Times New Roman" charset="0"/>
              </a:rPr>
              <a:t>VA Community-Based Outpatient Clinic </a:t>
            </a:r>
          </a:p>
          <a:p>
            <a:pPr>
              <a:buClrTx/>
              <a:buFont typeface="Wingdings" pitchFamily="2" charset="2"/>
              <a:buChar char="Ø"/>
              <a:defRPr/>
            </a:pPr>
            <a:r>
              <a:rPr lang="en-US" sz="1800" b="1" dirty="0" smtClean="0">
                <a:solidFill>
                  <a:schemeClr val="tx1"/>
                </a:solidFill>
                <a:cs typeface="Times New Roman" charset="0"/>
              </a:rPr>
              <a:t>VA Poly Trauma Centers- </a:t>
            </a:r>
            <a:r>
              <a:rPr lang="en-US" sz="1800" b="1" dirty="0" smtClean="0">
                <a:solidFill>
                  <a:schemeClr val="tx1"/>
                </a:solidFill>
                <a:cs typeface="Times New Roman" charset="0"/>
                <a:hlinkClick r:id="rId4"/>
              </a:rPr>
              <a:t>http://www.polytrauma.va.gov</a:t>
            </a:r>
            <a:endParaRPr lang="en-US" sz="1800" b="1" dirty="0" smtClean="0">
              <a:solidFill>
                <a:schemeClr val="tx1"/>
              </a:solidFill>
              <a:cs typeface="Times New Roman" charset="0"/>
            </a:endParaRPr>
          </a:p>
          <a:p>
            <a:pPr>
              <a:buClrTx/>
              <a:buFont typeface="Wingdings" pitchFamily="2" charset="2"/>
              <a:buChar char="Ø"/>
              <a:defRPr/>
            </a:pPr>
            <a:r>
              <a:rPr lang="en-US" sz="1800" b="1" dirty="0" smtClean="0">
                <a:solidFill>
                  <a:schemeClr val="tx1"/>
                </a:solidFill>
                <a:cs typeface="Times New Roman" charset="0"/>
              </a:rPr>
              <a:t>Fisher House Foundation- </a:t>
            </a:r>
            <a:r>
              <a:rPr lang="en-US" sz="1800" b="1" dirty="0" smtClean="0">
                <a:solidFill>
                  <a:schemeClr val="tx1"/>
                </a:solidFill>
                <a:cs typeface="Times New Roman" charset="0"/>
                <a:hlinkClick r:id="rId5"/>
              </a:rPr>
              <a:t>http://www.fisherhouse.org</a:t>
            </a:r>
            <a:endParaRPr lang="en-US" sz="1800" b="1" dirty="0" smtClean="0">
              <a:solidFill>
                <a:schemeClr val="tx1"/>
              </a:solidFill>
              <a:cs typeface="Times New Roman" charset="0"/>
            </a:endParaRPr>
          </a:p>
          <a:p>
            <a:pPr>
              <a:buClrTx/>
              <a:buFont typeface="Wingdings" pitchFamily="2" charset="2"/>
              <a:buChar char="Ø"/>
              <a:defRPr/>
            </a:pPr>
            <a:r>
              <a:rPr lang="en-US" sz="1800" b="1" dirty="0" smtClean="0">
                <a:solidFill>
                  <a:schemeClr val="tx1"/>
                </a:solidFill>
                <a:cs typeface="Times New Roman" charset="0"/>
              </a:rPr>
              <a:t>State Veterans Homes- </a:t>
            </a:r>
            <a:r>
              <a:rPr lang="en-US" sz="1800" b="1" dirty="0" smtClean="0">
                <a:solidFill>
                  <a:schemeClr val="tx1"/>
                </a:solidFill>
                <a:cs typeface="Times New Roman" charset="0"/>
                <a:hlinkClick r:id="rId6"/>
              </a:rPr>
              <a:t>http://www.nasvh.org/home/index.cfm</a:t>
            </a:r>
            <a:endParaRPr lang="en-US" sz="1800" b="1" dirty="0" smtClean="0">
              <a:solidFill>
                <a:schemeClr val="tx1"/>
              </a:solidFill>
              <a:cs typeface="Times New Roman" charset="0"/>
            </a:endParaRPr>
          </a:p>
          <a:p>
            <a:pPr>
              <a:buClrTx/>
              <a:buFont typeface="Wingdings" pitchFamily="2" charset="2"/>
              <a:buChar char="Ø"/>
              <a:defRPr/>
            </a:pPr>
            <a:r>
              <a:rPr lang="en-US" sz="1800" b="1" dirty="0" smtClean="0">
                <a:solidFill>
                  <a:schemeClr val="tx1"/>
                </a:solidFill>
                <a:cs typeface="Times New Roman" charset="0"/>
              </a:rPr>
              <a:t>Vet Centers- </a:t>
            </a:r>
            <a:r>
              <a:rPr lang="en-US" sz="1800" b="1" dirty="0" smtClean="0">
                <a:solidFill>
                  <a:schemeClr val="tx1"/>
                </a:solidFill>
                <a:cs typeface="Times New Roman" charset="0"/>
                <a:hlinkClick r:id="rId7"/>
              </a:rPr>
              <a:t>http://www.vetcenter.va.gov</a:t>
            </a:r>
            <a:endParaRPr lang="en-US" sz="1800" b="1" dirty="0" smtClean="0">
              <a:solidFill>
                <a:schemeClr val="tx1"/>
              </a:solidFill>
              <a:cs typeface="Times New Roman" charset="0"/>
            </a:endParaRPr>
          </a:p>
          <a:p>
            <a:pPr>
              <a:buClrTx/>
              <a:buFont typeface="Wingdings" pitchFamily="2" charset="2"/>
              <a:buChar char="Ø"/>
              <a:defRPr/>
            </a:pPr>
            <a:r>
              <a:rPr lang="en-US" sz="1800" b="1" dirty="0" smtClean="0">
                <a:solidFill>
                  <a:schemeClr val="tx1"/>
                </a:solidFill>
                <a:cs typeface="Times New Roman" charset="0"/>
              </a:rPr>
              <a:t>VA Youth Volunteering- </a:t>
            </a:r>
            <a:r>
              <a:rPr lang="en-US" sz="1800" b="1" dirty="0" smtClean="0">
                <a:solidFill>
                  <a:schemeClr val="tx1"/>
                </a:solidFill>
                <a:cs typeface="Times New Roman" charset="0"/>
                <a:hlinkClick r:id="rId8"/>
              </a:rPr>
              <a:t>www1.va.gov/volunteer/studentprgm.cfm</a:t>
            </a:r>
            <a:endParaRPr lang="en-US" sz="1800" b="1" dirty="0" smtClean="0">
              <a:solidFill>
                <a:schemeClr val="tx1"/>
              </a:solidFill>
              <a:cs typeface="Times New Roman" charset="0"/>
            </a:endParaRPr>
          </a:p>
          <a:p>
            <a:pPr>
              <a:buFont typeface="Monotype Sorts"/>
              <a:buChar char="n"/>
              <a:defRPr/>
            </a:pPr>
            <a:endParaRPr lang="en-US" sz="1600" b="1" dirty="0" smtClean="0">
              <a:solidFill>
                <a:schemeClr val="tx2"/>
              </a:solidFill>
              <a:cs typeface="Times New Roman" charset="0"/>
            </a:endParaRPr>
          </a:p>
          <a:p>
            <a:pPr>
              <a:buFont typeface="Monotype Sorts"/>
              <a:buChar char="n"/>
              <a:defRPr/>
            </a:pPr>
            <a:endParaRPr lang="en-US" sz="1600" b="1" dirty="0" smtClean="0">
              <a:solidFill>
                <a:schemeClr val="tx2"/>
              </a:solidFill>
              <a:cs typeface="Times New Roman" charset="0"/>
            </a:endParaRPr>
          </a:p>
          <a:p>
            <a:pPr>
              <a:buFont typeface="Monotype Sorts"/>
              <a:buChar char="n"/>
              <a:defRPr/>
            </a:pPr>
            <a:endParaRPr lang="en-US" sz="1600" b="1" dirty="0" smtClean="0">
              <a:solidFill>
                <a:schemeClr val="tx2"/>
              </a:solidFill>
              <a:cs typeface="Times New Roman" charset="0"/>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a:xfrm>
            <a:off x="1219200" y="625828"/>
            <a:ext cx="6629400" cy="625828"/>
          </a:xfrm>
        </p:spPr>
        <p:txBody>
          <a:bodyPr>
            <a:normAutofit/>
          </a:bodyPr>
          <a:lstStyle/>
          <a:p>
            <a:pPr algn="ctr">
              <a:defRPr/>
            </a:pPr>
            <a:r>
              <a:rPr lang="en-US" sz="2800" b="1" dirty="0" smtClean="0">
                <a:solidFill>
                  <a:schemeClr val="tx1"/>
                </a:solidFill>
                <a:effectLst/>
              </a:rPr>
              <a:t>Types of Volunteers</a:t>
            </a:r>
          </a:p>
        </p:txBody>
      </p:sp>
      <p:sp>
        <p:nvSpPr>
          <p:cNvPr id="357379" name="Rectangle 3"/>
          <p:cNvSpPr>
            <a:spLocks noGrp="1" noChangeArrowheads="1"/>
          </p:cNvSpPr>
          <p:nvPr>
            <p:ph idx="1"/>
          </p:nvPr>
        </p:nvSpPr>
        <p:spPr>
          <a:xfrm>
            <a:off x="533400" y="1955712"/>
            <a:ext cx="7772400" cy="1955712"/>
          </a:xfrm>
        </p:spPr>
        <p:txBody>
          <a:bodyPr>
            <a:noAutofit/>
          </a:bodyPr>
          <a:lstStyle/>
          <a:p>
            <a:pPr algn="just">
              <a:buClrTx/>
              <a:buFont typeface="Wingdings" pitchFamily="2" charset="2"/>
              <a:buChar char="Ø"/>
              <a:defRPr/>
            </a:pPr>
            <a:r>
              <a:rPr lang="en-US" sz="1600" b="1" dirty="0" smtClean="0">
                <a:solidFill>
                  <a:schemeClr val="tx1"/>
                </a:solidFill>
                <a:cs typeface="Times New Roman" pitchFamily="18" charset="0"/>
              </a:rPr>
              <a:t>Regularly Scheduled (RS) Volunteers- </a:t>
            </a:r>
            <a:r>
              <a:rPr lang="en-US" sz="1600" dirty="0" smtClean="0">
                <a:solidFill>
                  <a:schemeClr val="tx1"/>
                </a:solidFill>
                <a:cs typeface="Times New Roman" pitchFamily="18" charset="0"/>
              </a:rPr>
              <a:t>work for the VA on a scheduled basis.  RS volunteers are considered employees who work on a “without compensation” basis.  These volunteers go through a formal VA orientation and receive individual rewards for hours and service given.</a:t>
            </a:r>
          </a:p>
          <a:p>
            <a:pPr algn="just">
              <a:buClrTx/>
              <a:buFont typeface="Wingdings" pitchFamily="2" charset="2"/>
              <a:buChar char="Ø"/>
              <a:defRPr/>
            </a:pPr>
            <a:endParaRPr lang="en-US" sz="1600" dirty="0" smtClean="0">
              <a:solidFill>
                <a:schemeClr val="tx1"/>
              </a:solidFill>
              <a:cs typeface="Times New Roman" pitchFamily="18" charset="0"/>
            </a:endParaRPr>
          </a:p>
          <a:p>
            <a:pPr algn="just">
              <a:buClrTx/>
              <a:buFont typeface="Wingdings" pitchFamily="2" charset="2"/>
              <a:buChar char="Ø"/>
              <a:defRPr/>
            </a:pPr>
            <a:r>
              <a:rPr lang="en-US" sz="1600" b="1" dirty="0" smtClean="0">
                <a:solidFill>
                  <a:schemeClr val="tx1"/>
                </a:solidFill>
                <a:cs typeface="Times New Roman" pitchFamily="18" charset="0"/>
              </a:rPr>
              <a:t>Occasional Volunteers- </a:t>
            </a:r>
            <a:r>
              <a:rPr lang="en-US" sz="1600" dirty="0" smtClean="0">
                <a:solidFill>
                  <a:schemeClr val="tx1"/>
                </a:solidFill>
                <a:cs typeface="Times New Roman" pitchFamily="18" charset="0"/>
              </a:rPr>
              <a:t>work with VA on an infrequent basis and do not have a regular schedule.  Organization receives credit for volunteer service given, rather than individually.  </a:t>
            </a:r>
          </a:p>
          <a:p>
            <a:pPr algn="just">
              <a:buClrTx/>
              <a:buFont typeface="Wingdings" pitchFamily="2" charset="2"/>
              <a:buChar char="Ø"/>
              <a:defRPr/>
            </a:pPr>
            <a:endParaRPr lang="en-US" sz="1600" dirty="0" smtClean="0">
              <a:solidFill>
                <a:schemeClr val="tx1"/>
              </a:solidFill>
              <a:cs typeface="Times New Roman" pitchFamily="18" charset="0"/>
            </a:endParaRPr>
          </a:p>
          <a:p>
            <a:pPr algn="just">
              <a:buClrTx/>
              <a:buFont typeface="Wingdings" pitchFamily="2" charset="2"/>
              <a:buChar char="Ø"/>
              <a:defRPr/>
            </a:pPr>
            <a:r>
              <a:rPr lang="en-US" sz="1600" b="1" dirty="0" smtClean="0">
                <a:solidFill>
                  <a:schemeClr val="tx1"/>
                </a:solidFill>
                <a:cs typeface="Times New Roman" pitchFamily="18" charset="0"/>
              </a:rPr>
              <a:t>VA Special Event Volunteers- </a:t>
            </a:r>
            <a:r>
              <a:rPr lang="en-US" sz="1600" dirty="0" smtClean="0">
                <a:solidFill>
                  <a:schemeClr val="tx1"/>
                </a:solidFill>
                <a:cs typeface="Times New Roman" pitchFamily="18" charset="0"/>
              </a:rPr>
              <a:t>VA has many annual events that volunteer support is needed.  Some of these include:  National Wheelchair Games, National Golden Age Games, National Creative Arts Festival, National Winter Sports Clinic, Homeless Stand Downs, Annual Red Cross Blood Drive and Operation Enduring Freedom (OEF) and Operation Iraqi Freedom (OIF) Welcome Home Event Celebrations.</a:t>
            </a:r>
          </a:p>
        </p:txBody>
      </p:sp>
      <p:sp>
        <p:nvSpPr>
          <p:cNvPr id="357380" name="Rectangle 4"/>
          <p:cNvSpPr>
            <a:spLocks noChangeArrowheads="1"/>
          </p:cNvSpPr>
          <p:nvPr/>
        </p:nvSpPr>
        <p:spPr bwMode="auto">
          <a:xfrm>
            <a:off x="1219200" y="4302567"/>
            <a:ext cx="7315200" cy="537148"/>
          </a:xfrm>
          <a:prstGeom prst="rect">
            <a:avLst/>
          </a:prstGeom>
          <a:noFill/>
          <a:ln w="9525">
            <a:noFill/>
            <a:miter lim="800000"/>
            <a:headEnd/>
            <a:tailEnd/>
          </a:ln>
          <a:effectLst/>
        </p:spPr>
        <p:txBody>
          <a:bodyPr>
            <a:spAutoFit/>
          </a:bodyPr>
          <a:lstStyle/>
          <a:p>
            <a:pPr eaLnBrk="0" hangingPunct="0">
              <a:defRPr/>
            </a:pPr>
            <a:endParaRPr lang="en-US" sz="2800" dirty="0">
              <a:effectLst>
                <a:outerShdw blurRad="38100" dist="38100" dir="2700000" algn="tl">
                  <a:srgbClr val="000000"/>
                </a:outerShdw>
              </a:effectLst>
              <a:latin typeface="Tahoma" pitchFamily="34" charset="0"/>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Rectangle 2"/>
          <p:cNvSpPr>
            <a:spLocks noGrp="1" noChangeArrowheads="1"/>
          </p:cNvSpPr>
          <p:nvPr>
            <p:ph type="title"/>
          </p:nvPr>
        </p:nvSpPr>
        <p:spPr>
          <a:xfrm>
            <a:off x="1447801" y="547599"/>
            <a:ext cx="6248400" cy="625828"/>
          </a:xfrm>
        </p:spPr>
        <p:txBody>
          <a:bodyPr>
            <a:normAutofit/>
          </a:bodyPr>
          <a:lstStyle/>
          <a:p>
            <a:pPr algn="ctr">
              <a:defRPr/>
            </a:pPr>
            <a:r>
              <a:rPr lang="en-US" sz="2800" b="1" dirty="0" smtClean="0">
                <a:solidFill>
                  <a:schemeClr val="tx1"/>
                </a:solidFill>
                <a:effectLst/>
              </a:rPr>
              <a:t>Volunteer Now </a:t>
            </a:r>
          </a:p>
        </p:txBody>
      </p:sp>
      <p:sp>
        <p:nvSpPr>
          <p:cNvPr id="373763" name="Rectangle 3"/>
          <p:cNvSpPr>
            <a:spLocks noGrp="1" noChangeArrowheads="1"/>
          </p:cNvSpPr>
          <p:nvPr>
            <p:ph idx="1"/>
          </p:nvPr>
        </p:nvSpPr>
        <p:spPr>
          <a:xfrm>
            <a:off x="685800" y="2033942"/>
            <a:ext cx="7772400" cy="4380795"/>
          </a:xfrm>
        </p:spPr>
        <p:txBody>
          <a:bodyPr/>
          <a:lstStyle/>
          <a:p>
            <a:pPr>
              <a:lnSpc>
                <a:spcPct val="90000"/>
              </a:lnSpc>
              <a:buClrTx/>
              <a:buFont typeface="Wingdings" pitchFamily="2" charset="2"/>
              <a:buChar char="Ø"/>
              <a:defRPr/>
            </a:pPr>
            <a:r>
              <a:rPr lang="en-US" sz="2400" dirty="0" smtClean="0">
                <a:solidFill>
                  <a:schemeClr val="tx1"/>
                </a:solidFill>
                <a:cs typeface="Times New Roman" pitchFamily="18" charset="0"/>
              </a:rPr>
              <a:t>For information about volunteering contact the Chief of Voluntary Service at your nearest VA Medical Center.</a:t>
            </a:r>
          </a:p>
          <a:p>
            <a:pPr>
              <a:lnSpc>
                <a:spcPct val="90000"/>
              </a:lnSpc>
              <a:buClrTx/>
              <a:buFont typeface="Wingdings" pitchFamily="2" charset="2"/>
              <a:buChar char="Ø"/>
              <a:defRPr/>
            </a:pPr>
            <a:endParaRPr lang="en-US" sz="2400" dirty="0" smtClean="0">
              <a:solidFill>
                <a:schemeClr val="tx1"/>
              </a:solidFill>
              <a:cs typeface="Times New Roman" pitchFamily="18" charset="0"/>
            </a:endParaRPr>
          </a:p>
          <a:p>
            <a:pPr>
              <a:lnSpc>
                <a:spcPct val="90000"/>
              </a:lnSpc>
              <a:buClrTx/>
              <a:buFont typeface="Wingdings" pitchFamily="2" charset="2"/>
              <a:buChar char="Ø"/>
              <a:defRPr/>
            </a:pPr>
            <a:r>
              <a:rPr lang="en-US" sz="2400" dirty="0" smtClean="0">
                <a:solidFill>
                  <a:schemeClr val="tx1"/>
                </a:solidFill>
                <a:cs typeface="Times New Roman" pitchFamily="18" charset="0"/>
              </a:rPr>
              <a:t>Make an “Initial Screening” appointment with the Chief of Voluntary Service.</a:t>
            </a:r>
          </a:p>
          <a:p>
            <a:pPr>
              <a:lnSpc>
                <a:spcPct val="90000"/>
              </a:lnSpc>
              <a:buClrTx/>
              <a:buFont typeface="Wingdings" pitchFamily="2" charset="2"/>
              <a:buChar char="Ø"/>
              <a:defRPr/>
            </a:pPr>
            <a:endParaRPr lang="en-US" sz="2400" dirty="0" smtClean="0">
              <a:solidFill>
                <a:schemeClr val="tx1"/>
              </a:solidFill>
              <a:cs typeface="Times New Roman" pitchFamily="18" charset="0"/>
            </a:endParaRPr>
          </a:p>
          <a:p>
            <a:pPr>
              <a:lnSpc>
                <a:spcPct val="90000"/>
              </a:lnSpc>
              <a:buClrTx/>
              <a:buFont typeface="Wingdings" pitchFamily="2" charset="2"/>
              <a:buChar char="Ø"/>
              <a:defRPr/>
            </a:pPr>
            <a:r>
              <a:rPr lang="en-US" sz="2400" dirty="0" smtClean="0">
                <a:solidFill>
                  <a:schemeClr val="tx1"/>
                </a:solidFill>
                <a:cs typeface="Times New Roman" pitchFamily="18" charset="0"/>
              </a:rPr>
              <a:t>Information is also available on the Internet at </a:t>
            </a:r>
            <a:r>
              <a:rPr lang="en-US" sz="2400" dirty="0" smtClean="0">
                <a:solidFill>
                  <a:schemeClr val="tx1"/>
                </a:solidFill>
                <a:cs typeface="Times New Roman" pitchFamily="18" charset="0"/>
                <a:hlinkClick r:id="rId3"/>
              </a:rPr>
              <a:t>www.va.gov/volunteer</a:t>
            </a:r>
            <a:r>
              <a:rPr lang="en-US" sz="2400" dirty="0" smtClean="0">
                <a:solidFill>
                  <a:schemeClr val="tx1"/>
                </a:solidFill>
                <a:cs typeface="Times New Roman" pitchFamily="18" charset="0"/>
              </a:rPr>
              <a:t>.</a:t>
            </a:r>
          </a:p>
          <a:p>
            <a:pPr>
              <a:lnSpc>
                <a:spcPct val="90000"/>
              </a:lnSpc>
              <a:buFont typeface="Monotype Sorts" pitchFamily="2" charset="2"/>
              <a:buNone/>
              <a:defRPr/>
            </a:pPr>
            <a:endParaRPr lang="en-US" sz="2000" b="1" dirty="0" smtClean="0">
              <a:solidFill>
                <a:schemeClr val="tx2"/>
              </a:solidFill>
              <a:cs typeface="Times New Roman" pitchFamily="18" charset="0"/>
            </a:endParaRPr>
          </a:p>
          <a:p>
            <a:pPr>
              <a:lnSpc>
                <a:spcPct val="90000"/>
              </a:lnSpc>
              <a:buFont typeface="Monotype Sorts" pitchFamily="2" charset="2"/>
              <a:buNone/>
              <a:defRPr/>
            </a:pPr>
            <a:endParaRPr lang="en-US" sz="3600" b="1" dirty="0" smtClean="0">
              <a:solidFill>
                <a:srgbClr val="FFFF00"/>
              </a:solidFill>
              <a:cs typeface="Times New Roman" pitchFamily="18" charset="0"/>
            </a:endParaRPr>
          </a:p>
          <a:p>
            <a:pPr>
              <a:lnSpc>
                <a:spcPct val="90000"/>
              </a:lnSpc>
              <a:defRPr/>
            </a:pPr>
            <a:endParaRPr lang="en-US" sz="3600" b="1" dirty="0" smtClean="0">
              <a:solidFill>
                <a:srgbClr val="FFFF00"/>
              </a:solidFill>
            </a:endParaRPr>
          </a:p>
        </p:txBody>
      </p:sp>
      <p:sp>
        <p:nvSpPr>
          <p:cNvPr id="373764" name="Rectangle 4"/>
          <p:cNvSpPr>
            <a:spLocks noChangeArrowheads="1"/>
          </p:cNvSpPr>
          <p:nvPr/>
        </p:nvSpPr>
        <p:spPr bwMode="auto">
          <a:xfrm>
            <a:off x="1219200" y="4302567"/>
            <a:ext cx="7315200" cy="537148"/>
          </a:xfrm>
          <a:prstGeom prst="rect">
            <a:avLst/>
          </a:prstGeom>
          <a:noFill/>
          <a:ln w="9525">
            <a:noFill/>
            <a:miter lim="800000"/>
            <a:headEnd/>
            <a:tailEnd/>
          </a:ln>
          <a:effectLst/>
        </p:spPr>
        <p:txBody>
          <a:bodyPr>
            <a:spAutoFit/>
          </a:bodyPr>
          <a:lstStyle/>
          <a:p>
            <a:pPr eaLnBrk="0" hangingPunct="0">
              <a:defRPr/>
            </a:pPr>
            <a:endParaRPr lang="en-US" sz="2800">
              <a:effectLst>
                <a:outerShdw blurRad="38100" dist="38100" dir="2700000" algn="tl">
                  <a:srgbClr val="000000"/>
                </a:outerShdw>
              </a:effectLst>
              <a:latin typeface="Tahoma" pitchFamily="34" charset="0"/>
            </a:endParaRP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3074"/>
          <p:cNvSpPr>
            <a:spLocks noGrp="1" noChangeArrowheads="1"/>
          </p:cNvSpPr>
          <p:nvPr>
            <p:ph type="ctrTitle"/>
          </p:nvPr>
        </p:nvSpPr>
        <p:spPr>
          <a:xfrm>
            <a:off x="1600200" y="234685"/>
            <a:ext cx="7086600" cy="1329884"/>
          </a:xfrm>
        </p:spPr>
        <p:txBody>
          <a:bodyPr>
            <a:normAutofit/>
          </a:bodyPr>
          <a:lstStyle/>
          <a:p>
            <a:pPr algn="ctr">
              <a:defRPr/>
            </a:pPr>
            <a:r>
              <a:rPr lang="en-US" sz="2800" b="1" dirty="0" smtClean="0">
                <a:solidFill>
                  <a:schemeClr val="tx1"/>
                </a:solidFill>
                <a:effectLst/>
              </a:rPr>
              <a:t>VAVS- What is it?</a:t>
            </a:r>
          </a:p>
        </p:txBody>
      </p:sp>
      <p:sp>
        <p:nvSpPr>
          <p:cNvPr id="408579" name="Rectangle 3075"/>
          <p:cNvSpPr>
            <a:spLocks noGrp="1" noChangeArrowheads="1"/>
          </p:cNvSpPr>
          <p:nvPr>
            <p:ph type="subTitle" idx="1"/>
          </p:nvPr>
        </p:nvSpPr>
        <p:spPr>
          <a:xfrm>
            <a:off x="1905000" y="2581542"/>
            <a:ext cx="6400800" cy="3833195"/>
          </a:xfrm>
        </p:spPr>
        <p:txBody>
          <a:bodyPr/>
          <a:lstStyle/>
          <a:p>
            <a:pPr algn="l">
              <a:lnSpc>
                <a:spcPct val="120000"/>
              </a:lnSpc>
              <a:defRPr/>
            </a:pPr>
            <a:endParaRPr lang="en-US" dirty="0" smtClean="0"/>
          </a:p>
          <a:p>
            <a:pPr algn="l">
              <a:spcBef>
                <a:spcPct val="0"/>
              </a:spcBef>
              <a:buClrTx/>
              <a:buSzTx/>
              <a:buFontTx/>
              <a:buNone/>
              <a:defRPr/>
            </a:pPr>
            <a:endParaRPr kumimoji="0" lang="en-US" sz="1200" dirty="0" smtClean="0">
              <a:latin typeface="Times New Roman" charset="0"/>
            </a:endParaRPr>
          </a:p>
        </p:txBody>
      </p:sp>
      <p:sp>
        <p:nvSpPr>
          <p:cNvPr id="408581" name="Text Box 3077"/>
          <p:cNvSpPr txBox="1">
            <a:spLocks noChangeArrowheads="1"/>
          </p:cNvSpPr>
          <p:nvPr/>
        </p:nvSpPr>
        <p:spPr bwMode="auto">
          <a:xfrm>
            <a:off x="990600" y="1691481"/>
            <a:ext cx="7696200" cy="3600986"/>
          </a:xfrm>
          <a:prstGeom prst="rect">
            <a:avLst/>
          </a:prstGeom>
          <a:noFill/>
          <a:ln w="9525">
            <a:noFill/>
            <a:miter lim="800000"/>
            <a:headEnd/>
            <a:tailEnd/>
          </a:ln>
          <a:effectLst/>
        </p:spPr>
        <p:txBody>
          <a:bodyPr wrap="square">
            <a:spAutoFit/>
          </a:bodyPr>
          <a:lstStyle/>
          <a:p>
            <a:pPr eaLnBrk="0" hangingPunct="0">
              <a:spcBef>
                <a:spcPct val="50000"/>
              </a:spcBef>
              <a:defRPr/>
            </a:pPr>
            <a:r>
              <a:rPr lang="en-US" b="1" dirty="0" smtClean="0">
                <a:effectLst>
                  <a:outerShdw blurRad="38100" dist="38100" dir="2700000" algn="tl">
                    <a:srgbClr val="000000"/>
                  </a:outerShdw>
                </a:effectLst>
                <a:latin typeface="Tahoma" pitchFamily="34" charset="0"/>
                <a:cs typeface="Tahoma" pitchFamily="34" charset="0"/>
              </a:rPr>
              <a:t>Department of Veterans Affairs Voluntary Service </a:t>
            </a:r>
          </a:p>
          <a:p>
            <a:pPr eaLnBrk="0" hangingPunct="0">
              <a:spcBef>
                <a:spcPct val="50000"/>
              </a:spcBef>
              <a:defRPr/>
            </a:pPr>
            <a:r>
              <a:rPr lang="en-US" b="1" dirty="0" smtClean="0">
                <a:effectLst>
                  <a:outerShdw blurRad="38100" dist="38100" dir="2700000" algn="tl">
                    <a:srgbClr val="000000"/>
                  </a:outerShdw>
                </a:effectLst>
                <a:latin typeface="Tahoma" pitchFamily="34" charset="0"/>
                <a:cs typeface="Tahoma" pitchFamily="34" charset="0"/>
              </a:rPr>
              <a:t>V= </a:t>
            </a:r>
            <a:r>
              <a:rPr lang="en-US" b="1" dirty="0">
                <a:effectLst>
                  <a:outerShdw blurRad="38100" dist="38100" dir="2700000" algn="tl">
                    <a:srgbClr val="000000"/>
                  </a:outerShdw>
                </a:effectLst>
                <a:latin typeface="Tahoma" pitchFamily="34" charset="0"/>
                <a:cs typeface="Tahoma" pitchFamily="34" charset="0"/>
              </a:rPr>
              <a:t>Veterans</a:t>
            </a:r>
          </a:p>
          <a:p>
            <a:pPr eaLnBrk="0" hangingPunct="0">
              <a:spcBef>
                <a:spcPct val="50000"/>
              </a:spcBef>
              <a:defRPr/>
            </a:pPr>
            <a:r>
              <a:rPr lang="en-US" b="1" dirty="0">
                <a:effectLst>
                  <a:outerShdw blurRad="38100" dist="38100" dir="2700000" algn="tl">
                    <a:srgbClr val="000000"/>
                  </a:outerShdw>
                </a:effectLst>
                <a:latin typeface="Tahoma" pitchFamily="34" charset="0"/>
                <a:cs typeface="Tahoma" pitchFamily="34" charset="0"/>
              </a:rPr>
              <a:t>A = Affairs</a:t>
            </a:r>
          </a:p>
          <a:p>
            <a:pPr eaLnBrk="0" hangingPunct="0">
              <a:spcBef>
                <a:spcPct val="50000"/>
              </a:spcBef>
              <a:defRPr/>
            </a:pPr>
            <a:r>
              <a:rPr lang="en-US" b="1" dirty="0" smtClean="0">
                <a:effectLst>
                  <a:outerShdw blurRad="38100" dist="38100" dir="2700000" algn="tl">
                    <a:srgbClr val="000000"/>
                  </a:outerShdw>
                </a:effectLst>
                <a:latin typeface="Tahoma" pitchFamily="34" charset="0"/>
                <a:cs typeface="Tahoma" pitchFamily="34" charset="0"/>
              </a:rPr>
              <a:t>V </a:t>
            </a:r>
            <a:r>
              <a:rPr lang="en-US" b="1" dirty="0">
                <a:effectLst>
                  <a:outerShdw blurRad="38100" dist="38100" dir="2700000" algn="tl">
                    <a:srgbClr val="000000"/>
                  </a:outerShdw>
                </a:effectLst>
                <a:latin typeface="Tahoma" pitchFamily="34" charset="0"/>
                <a:cs typeface="Tahoma" pitchFamily="34" charset="0"/>
              </a:rPr>
              <a:t>= Voluntary</a:t>
            </a:r>
          </a:p>
          <a:p>
            <a:pPr eaLnBrk="0" hangingPunct="0">
              <a:spcBef>
                <a:spcPct val="50000"/>
              </a:spcBef>
              <a:defRPr/>
            </a:pPr>
            <a:r>
              <a:rPr lang="en-US" b="1" dirty="0">
                <a:effectLst>
                  <a:outerShdw blurRad="38100" dist="38100" dir="2700000" algn="tl">
                    <a:srgbClr val="000000"/>
                  </a:outerShdw>
                </a:effectLst>
                <a:latin typeface="Tahoma" pitchFamily="34" charset="0"/>
                <a:cs typeface="Tahoma" pitchFamily="34" charset="0"/>
              </a:rPr>
              <a:t>S = Service </a:t>
            </a:r>
          </a:p>
          <a:p>
            <a:pPr eaLnBrk="0" hangingPunct="0">
              <a:spcBef>
                <a:spcPct val="50000"/>
              </a:spcBef>
              <a:defRPr/>
            </a:pPr>
            <a:r>
              <a:rPr lang="en-US" b="1" dirty="0" smtClean="0">
                <a:effectLst>
                  <a:outerShdw blurRad="38100" dist="38100" dir="2700000" algn="tl">
                    <a:srgbClr val="000000"/>
                  </a:outerShdw>
                </a:effectLst>
                <a:latin typeface="Tahoma" pitchFamily="34" charset="0"/>
                <a:cs typeface="Tahoma" pitchFamily="34" charset="0"/>
              </a:rPr>
              <a:t>www.va.gov/volunteer</a:t>
            </a:r>
            <a:endParaRPr lang="en-US" b="1" dirty="0">
              <a:effectLst>
                <a:outerShdw blurRad="38100" dist="38100" dir="2700000" algn="tl">
                  <a:srgbClr val="000000"/>
                </a:outerShdw>
              </a:effectLst>
              <a:latin typeface="Tahoma" pitchFamily="34" charset="0"/>
              <a:cs typeface="Tahoma" pitchFamily="34" charset="0"/>
            </a:endParaRPr>
          </a:p>
        </p:txBody>
      </p:sp>
      <p:sp>
        <p:nvSpPr>
          <p:cNvPr id="408582" name="Rectangle 3078"/>
          <p:cNvSpPr>
            <a:spLocks noChangeArrowheads="1"/>
          </p:cNvSpPr>
          <p:nvPr/>
        </p:nvSpPr>
        <p:spPr bwMode="auto">
          <a:xfrm>
            <a:off x="2286001"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52401" y="469373"/>
            <a:ext cx="8839200" cy="860513"/>
          </a:xfrm>
          <a:noFill/>
        </p:spPr>
        <p:txBody>
          <a:bodyPr>
            <a:normAutofit fontScale="90000"/>
          </a:bodyPr>
          <a:lstStyle/>
          <a:p>
            <a:pPr algn="ctr"/>
            <a:r>
              <a:rPr lang="en-US" sz="3200" b="1" dirty="0" smtClean="0">
                <a:effectLst/>
              </a:rPr>
              <a:t/>
            </a:r>
            <a:br>
              <a:rPr lang="en-US" sz="3200" b="1" dirty="0" smtClean="0">
                <a:effectLst/>
              </a:rPr>
            </a:br>
            <a:r>
              <a:rPr lang="en-US" sz="3100" b="1" dirty="0" smtClean="0">
                <a:solidFill>
                  <a:schemeClr val="tx1"/>
                </a:solidFill>
                <a:effectLst/>
              </a:rPr>
              <a:t>COMMITMENT</a:t>
            </a:r>
            <a:br>
              <a:rPr lang="en-US" sz="3100" b="1" dirty="0" smtClean="0">
                <a:solidFill>
                  <a:schemeClr val="tx1"/>
                </a:solidFill>
                <a:effectLst/>
              </a:rPr>
            </a:br>
            <a:endParaRPr lang="en-US" sz="3100" b="1" dirty="0" smtClean="0">
              <a:solidFill>
                <a:schemeClr val="tx1"/>
              </a:solidFill>
              <a:effectLst/>
            </a:endParaRPr>
          </a:p>
        </p:txBody>
      </p:sp>
      <p:sp>
        <p:nvSpPr>
          <p:cNvPr id="23555" name="Rectangle 3"/>
          <p:cNvSpPr>
            <a:spLocks noGrp="1" noChangeArrowheads="1"/>
          </p:cNvSpPr>
          <p:nvPr>
            <p:ph idx="1"/>
          </p:nvPr>
        </p:nvSpPr>
        <p:spPr>
          <a:xfrm>
            <a:off x="0" y="1595536"/>
            <a:ext cx="9296400" cy="4646446"/>
          </a:xfrm>
          <a:noFill/>
        </p:spPr>
        <p:txBody>
          <a:bodyPr/>
          <a:lstStyle/>
          <a:p>
            <a:pPr>
              <a:lnSpc>
                <a:spcPct val="90000"/>
              </a:lnSpc>
              <a:buClrTx/>
              <a:buFont typeface="Wingdings" pitchFamily="2" charset="2"/>
              <a:buChar char="Ø"/>
            </a:pPr>
            <a:r>
              <a:rPr lang="en-US" sz="2000" b="1" dirty="0" smtClean="0">
                <a:solidFill>
                  <a:schemeClr val="tx1"/>
                </a:solidFill>
                <a:effectLst/>
              </a:rPr>
              <a:t>To Duties</a:t>
            </a:r>
            <a:r>
              <a:rPr lang="en-US" sz="2000" dirty="0" smtClean="0">
                <a:solidFill>
                  <a:schemeClr val="tx1"/>
                </a:solidFill>
                <a:effectLst/>
              </a:rPr>
              <a:t>:  </a:t>
            </a:r>
            <a:r>
              <a:rPr lang="en-US" sz="2000" b="1" dirty="0" smtClean="0">
                <a:solidFill>
                  <a:schemeClr val="tx1"/>
                </a:solidFill>
                <a:effectLst/>
              </a:rPr>
              <a:t>Manage our KofC volunteers</a:t>
            </a:r>
          </a:p>
          <a:p>
            <a:pPr>
              <a:lnSpc>
                <a:spcPct val="90000"/>
              </a:lnSpc>
              <a:buClrTx/>
              <a:buFont typeface="Wingdings" pitchFamily="2" charset="2"/>
              <a:buChar char="Ø"/>
            </a:pPr>
            <a:endParaRPr lang="en-US" sz="2000" dirty="0" smtClean="0">
              <a:solidFill>
                <a:schemeClr val="tx1"/>
              </a:solidFill>
              <a:effectLst/>
            </a:endParaRPr>
          </a:p>
          <a:p>
            <a:pPr>
              <a:lnSpc>
                <a:spcPct val="90000"/>
              </a:lnSpc>
              <a:buClrTx/>
              <a:buFont typeface="Wingdings" pitchFamily="2" charset="2"/>
              <a:buChar char="Ø"/>
            </a:pPr>
            <a:r>
              <a:rPr lang="en-US" sz="2000" b="1" dirty="0" smtClean="0">
                <a:solidFill>
                  <a:schemeClr val="tx1"/>
                </a:solidFill>
                <a:effectLst/>
              </a:rPr>
              <a:t>To Recruitment and Retention</a:t>
            </a:r>
            <a:r>
              <a:rPr lang="en-US" sz="2000" dirty="0" smtClean="0">
                <a:solidFill>
                  <a:schemeClr val="tx1"/>
                </a:solidFill>
                <a:effectLst/>
              </a:rPr>
              <a:t>:  </a:t>
            </a:r>
            <a:r>
              <a:rPr lang="en-US" sz="2000" b="1" dirty="0" smtClean="0">
                <a:solidFill>
                  <a:schemeClr val="tx1"/>
                </a:solidFill>
                <a:effectLst/>
              </a:rPr>
              <a:t>The Frontline Recruiters!!</a:t>
            </a:r>
          </a:p>
          <a:p>
            <a:pPr>
              <a:lnSpc>
                <a:spcPct val="90000"/>
              </a:lnSpc>
              <a:buClrTx/>
              <a:buFont typeface="Wingdings" pitchFamily="2" charset="2"/>
              <a:buChar char="Ø"/>
            </a:pPr>
            <a:endParaRPr lang="en-US" sz="2000" dirty="0" smtClean="0">
              <a:solidFill>
                <a:schemeClr val="tx1"/>
              </a:solidFill>
              <a:effectLst/>
            </a:endParaRPr>
          </a:p>
          <a:p>
            <a:pPr>
              <a:lnSpc>
                <a:spcPct val="90000"/>
              </a:lnSpc>
              <a:buClrTx/>
              <a:buFont typeface="Wingdings" pitchFamily="2" charset="2"/>
              <a:buChar char="Ø"/>
            </a:pPr>
            <a:r>
              <a:rPr lang="en-US" sz="2000" b="1" dirty="0" smtClean="0">
                <a:solidFill>
                  <a:schemeClr val="tx1"/>
                </a:solidFill>
              </a:rPr>
              <a:t>To </a:t>
            </a:r>
            <a:r>
              <a:rPr lang="en-US" sz="2000" b="1" dirty="0">
                <a:solidFill>
                  <a:schemeClr val="tx1"/>
                </a:solidFill>
              </a:rPr>
              <a:t>attendance at ALL quarterly </a:t>
            </a:r>
            <a:r>
              <a:rPr lang="en-US" sz="2000" b="1" dirty="0" smtClean="0">
                <a:solidFill>
                  <a:schemeClr val="tx1"/>
                </a:solidFill>
              </a:rPr>
              <a:t>meetings:  </a:t>
            </a:r>
            <a:r>
              <a:rPr lang="en-US" sz="2000" b="1" dirty="0" smtClean="0">
                <a:solidFill>
                  <a:srgbClr val="FF0000"/>
                </a:solidFill>
              </a:rPr>
              <a:t>C</a:t>
            </a:r>
            <a:r>
              <a:rPr lang="en-US" sz="2000" b="1" dirty="0" smtClean="0">
                <a:solidFill>
                  <a:srgbClr val="FF0000"/>
                </a:solidFill>
                <a:effectLst/>
              </a:rPr>
              <a:t>RITICAL/MANDATORY</a:t>
            </a:r>
          </a:p>
          <a:p>
            <a:pPr>
              <a:lnSpc>
                <a:spcPct val="90000"/>
              </a:lnSpc>
              <a:buClrTx/>
              <a:buFont typeface="Wingdings" pitchFamily="2" charset="2"/>
              <a:buChar char="Ø"/>
            </a:pPr>
            <a:endParaRPr lang="en-US" sz="2000" dirty="0" smtClean="0">
              <a:solidFill>
                <a:schemeClr val="tx1"/>
              </a:solidFill>
              <a:effectLst/>
            </a:endParaRPr>
          </a:p>
          <a:p>
            <a:pPr>
              <a:lnSpc>
                <a:spcPct val="90000"/>
              </a:lnSpc>
              <a:buClrTx/>
              <a:buFont typeface="Wingdings" pitchFamily="2" charset="2"/>
              <a:buChar char="Ø"/>
            </a:pPr>
            <a:r>
              <a:rPr lang="en-US" sz="2000" b="1" dirty="0" smtClean="0">
                <a:solidFill>
                  <a:schemeClr val="tx1"/>
                </a:solidFill>
                <a:effectLst/>
              </a:rPr>
              <a:t>To establishing and maintaining close, continuous partnership with VAVS Chief/Staff</a:t>
            </a:r>
          </a:p>
          <a:p>
            <a:pPr>
              <a:lnSpc>
                <a:spcPct val="90000"/>
              </a:lnSpc>
              <a:buClrTx/>
              <a:buFont typeface="Wingdings" pitchFamily="2" charset="2"/>
              <a:buChar char="Ø"/>
            </a:pPr>
            <a:endParaRPr lang="en-US" sz="2000" dirty="0" smtClean="0">
              <a:solidFill>
                <a:schemeClr val="tx1"/>
              </a:solidFill>
              <a:effectLst/>
            </a:endParaRPr>
          </a:p>
          <a:p>
            <a:pPr>
              <a:lnSpc>
                <a:spcPct val="90000"/>
              </a:lnSpc>
              <a:buClrTx/>
              <a:buFont typeface="Wingdings" pitchFamily="2" charset="2"/>
              <a:buChar char="Ø"/>
            </a:pPr>
            <a:r>
              <a:rPr lang="en-US" sz="2000" b="1" dirty="0" smtClean="0">
                <a:solidFill>
                  <a:schemeClr val="tx1"/>
                </a:solidFill>
                <a:effectLst/>
              </a:rPr>
              <a:t>To the PATIENTS we serve</a:t>
            </a:r>
            <a:r>
              <a:rPr lang="en-US" sz="2000" dirty="0" smtClean="0">
                <a:solidFill>
                  <a:schemeClr val="tx1"/>
                </a:solidFill>
                <a:effectLst/>
              </a:rPr>
              <a:t>:  </a:t>
            </a:r>
            <a:r>
              <a:rPr lang="en-US" sz="2000" b="1" dirty="0" smtClean="0">
                <a:solidFill>
                  <a:schemeClr val="tx1"/>
                </a:solidFill>
                <a:effectLst/>
              </a:rPr>
              <a:t>The Ultimate Commitment</a:t>
            </a:r>
          </a:p>
        </p:txBody>
      </p:sp>
    </p:spTree>
  </p:cSld>
  <p:clrMapOvr>
    <a:masterClrMapping/>
  </p:clrMapOvr>
  <p:transition spd="med">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234687"/>
            <a:ext cx="8839200" cy="782285"/>
          </a:xfrm>
        </p:spPr>
        <p:txBody>
          <a:bodyPr>
            <a:normAutofit fontScale="90000"/>
          </a:bodyPr>
          <a:lstStyle/>
          <a:p>
            <a:pPr algn="ctr">
              <a:defRPr/>
            </a:pPr>
            <a:r>
              <a:rPr lang="en-US" sz="2800" b="1" smtClean="0">
                <a:solidFill>
                  <a:schemeClr val="tx1"/>
                </a:solidFill>
                <a:effectLst/>
              </a:rPr>
              <a:t/>
            </a:r>
            <a:br>
              <a:rPr lang="en-US" sz="2800" b="1" smtClean="0">
                <a:solidFill>
                  <a:schemeClr val="tx1"/>
                </a:solidFill>
                <a:effectLst/>
              </a:rPr>
            </a:br>
            <a:r>
              <a:rPr lang="en-US" sz="2800" b="1" smtClean="0">
                <a:solidFill>
                  <a:schemeClr val="tx1"/>
                </a:solidFill>
                <a:effectLst/>
              </a:rPr>
              <a:t>VAVS </a:t>
            </a:r>
            <a:r>
              <a:rPr lang="en-US" sz="2800" b="1" dirty="0" smtClean="0">
                <a:solidFill>
                  <a:schemeClr val="tx1"/>
                </a:solidFill>
                <a:effectLst/>
              </a:rPr>
              <a:t>Points of Contact</a:t>
            </a:r>
            <a:endParaRPr lang="en-US" sz="2800" b="1" dirty="0">
              <a:solidFill>
                <a:schemeClr val="tx1"/>
              </a:solidFill>
              <a:effectLst/>
            </a:endParaRPr>
          </a:p>
        </p:txBody>
      </p:sp>
      <p:sp>
        <p:nvSpPr>
          <p:cNvPr id="3" name="Content Placeholder 2"/>
          <p:cNvSpPr>
            <a:spLocks noGrp="1"/>
          </p:cNvSpPr>
          <p:nvPr>
            <p:ph idx="1"/>
          </p:nvPr>
        </p:nvSpPr>
        <p:spPr>
          <a:xfrm>
            <a:off x="304800" y="1095199"/>
            <a:ext cx="8686800" cy="5241308"/>
          </a:xfrm>
        </p:spPr>
        <p:txBody>
          <a:bodyPr/>
          <a:lstStyle/>
          <a:p>
            <a:pPr>
              <a:buClrTx/>
              <a:buFont typeface="Wingdings" pitchFamily="2" charset="2"/>
              <a:buChar char="Ø"/>
              <a:defRPr/>
            </a:pPr>
            <a:r>
              <a:rPr lang="en-US" sz="2300" b="1" dirty="0" smtClean="0">
                <a:solidFill>
                  <a:schemeClr val="tx1"/>
                </a:solidFill>
              </a:rPr>
              <a:t>Colonel Charles H. </a:t>
            </a:r>
            <a:r>
              <a:rPr lang="en-US" sz="2300" b="1" dirty="0" err="1" smtClean="0">
                <a:solidFill>
                  <a:schemeClr val="tx1"/>
                </a:solidFill>
              </a:rPr>
              <a:t>Gallina</a:t>
            </a:r>
            <a:r>
              <a:rPr lang="en-US" sz="2300" b="1" dirty="0" smtClean="0">
                <a:solidFill>
                  <a:schemeClr val="tx1"/>
                </a:solidFill>
              </a:rPr>
              <a:t>, USMC/RET</a:t>
            </a:r>
          </a:p>
          <a:p>
            <a:pPr>
              <a:buClrTx/>
              <a:buFont typeface="Wingdings" pitchFamily="2" charset="2"/>
              <a:buChar char="Ø"/>
              <a:defRPr/>
            </a:pPr>
            <a:r>
              <a:rPr lang="en-US" sz="1600" dirty="0" smtClean="0">
                <a:solidFill>
                  <a:schemeClr val="tx1"/>
                </a:solidFill>
              </a:rPr>
              <a:t>Assistant for Military and Veterans Affairs</a:t>
            </a:r>
          </a:p>
          <a:p>
            <a:pPr>
              <a:buClrTx/>
              <a:buFont typeface="Wingdings" pitchFamily="2" charset="2"/>
              <a:buChar char="Ø"/>
              <a:defRPr/>
            </a:pPr>
            <a:r>
              <a:rPr lang="en-US" sz="1600" dirty="0" smtClean="0">
                <a:solidFill>
                  <a:schemeClr val="tx1"/>
                </a:solidFill>
              </a:rPr>
              <a:t>National VAVS Representative</a:t>
            </a:r>
          </a:p>
          <a:p>
            <a:pPr>
              <a:buClrTx/>
              <a:buFont typeface="Wingdings" pitchFamily="2" charset="2"/>
              <a:buChar char="Ø"/>
              <a:defRPr/>
            </a:pPr>
            <a:r>
              <a:rPr lang="en-US" sz="1600" dirty="0" smtClean="0">
                <a:solidFill>
                  <a:schemeClr val="tx1"/>
                </a:solidFill>
              </a:rPr>
              <a:t>Supreme Office : (203) 752-4511</a:t>
            </a:r>
          </a:p>
          <a:p>
            <a:pPr>
              <a:buClrTx/>
              <a:buFont typeface="Wingdings" pitchFamily="2" charset="2"/>
              <a:buChar char="Ø"/>
              <a:defRPr/>
            </a:pPr>
            <a:r>
              <a:rPr lang="en-US" sz="1600" dirty="0" smtClean="0">
                <a:solidFill>
                  <a:schemeClr val="tx1"/>
                </a:solidFill>
              </a:rPr>
              <a:t>Cell phone: (202) 256-1321</a:t>
            </a:r>
          </a:p>
          <a:p>
            <a:pPr>
              <a:buClrTx/>
              <a:buFont typeface="Wingdings" pitchFamily="2" charset="2"/>
              <a:buChar char="Ø"/>
              <a:defRPr/>
            </a:pPr>
            <a:r>
              <a:rPr lang="en-US" sz="1600" dirty="0" smtClean="0">
                <a:solidFill>
                  <a:schemeClr val="tx1"/>
                </a:solidFill>
              </a:rPr>
              <a:t>Email: </a:t>
            </a:r>
            <a:r>
              <a:rPr lang="en-US" sz="1600" dirty="0" err="1" smtClean="0">
                <a:solidFill>
                  <a:schemeClr val="tx1"/>
                </a:solidFill>
                <a:hlinkClick r:id="rId2"/>
              </a:rPr>
              <a:t>chuck.gallina@kofc.org,cgallina@att.net</a:t>
            </a:r>
            <a:endParaRPr lang="en-US" sz="1600" dirty="0" smtClean="0">
              <a:solidFill>
                <a:schemeClr val="tx1"/>
              </a:solidFill>
            </a:endParaRPr>
          </a:p>
          <a:p>
            <a:pPr>
              <a:buClrTx/>
              <a:buFont typeface="Wingdings" pitchFamily="2" charset="2"/>
              <a:buChar char="Ø"/>
              <a:defRPr/>
            </a:pPr>
            <a:r>
              <a:rPr lang="en-US" sz="2300" b="1" dirty="0" err="1" smtClean="0">
                <a:solidFill>
                  <a:schemeClr val="tx1"/>
                </a:solidFill>
              </a:rPr>
              <a:t>MaryBeth</a:t>
            </a:r>
            <a:r>
              <a:rPr lang="en-US" sz="2300" b="1" dirty="0" smtClean="0">
                <a:solidFill>
                  <a:schemeClr val="tx1"/>
                </a:solidFill>
              </a:rPr>
              <a:t> </a:t>
            </a:r>
            <a:r>
              <a:rPr lang="en-US" sz="2300" b="1" dirty="0" err="1" smtClean="0">
                <a:solidFill>
                  <a:schemeClr val="tx1"/>
                </a:solidFill>
              </a:rPr>
              <a:t>Stankiewicz</a:t>
            </a:r>
            <a:endParaRPr lang="en-US" sz="2300" b="1" dirty="0" smtClean="0">
              <a:solidFill>
                <a:schemeClr val="tx1"/>
              </a:solidFill>
            </a:endParaRPr>
          </a:p>
          <a:p>
            <a:pPr>
              <a:buClrTx/>
              <a:buFont typeface="Wingdings" pitchFamily="2" charset="2"/>
              <a:buChar char="Ø"/>
              <a:defRPr/>
            </a:pPr>
            <a:r>
              <a:rPr lang="en-US" sz="1600" dirty="0" smtClean="0">
                <a:solidFill>
                  <a:schemeClr val="tx1"/>
                </a:solidFill>
              </a:rPr>
              <a:t>Administrative Assistant</a:t>
            </a:r>
          </a:p>
          <a:p>
            <a:pPr>
              <a:buClrTx/>
              <a:buFont typeface="Wingdings" pitchFamily="2" charset="2"/>
              <a:buChar char="Ø"/>
              <a:defRPr/>
            </a:pPr>
            <a:r>
              <a:rPr lang="en-US" sz="1600" dirty="0" smtClean="0">
                <a:solidFill>
                  <a:schemeClr val="tx1"/>
                </a:solidFill>
              </a:rPr>
              <a:t>Telephone: (203) 800-4857</a:t>
            </a:r>
          </a:p>
          <a:p>
            <a:pPr>
              <a:buClrTx/>
              <a:buFont typeface="Wingdings" pitchFamily="2" charset="2"/>
              <a:buChar char="Ø"/>
              <a:defRPr/>
            </a:pPr>
            <a:r>
              <a:rPr lang="en-US" sz="1600" dirty="0" smtClean="0">
                <a:solidFill>
                  <a:schemeClr val="tx1"/>
                </a:solidFill>
              </a:rPr>
              <a:t>Fax: (203) 752-4108</a:t>
            </a:r>
          </a:p>
          <a:p>
            <a:pPr>
              <a:buClrTx/>
              <a:buFont typeface="Wingdings" pitchFamily="2" charset="2"/>
              <a:buChar char="Ø"/>
              <a:defRPr/>
            </a:pPr>
            <a:r>
              <a:rPr lang="en-US" sz="1600" dirty="0" smtClean="0">
                <a:solidFill>
                  <a:schemeClr val="tx1"/>
                </a:solidFill>
              </a:rPr>
              <a:t>Email: </a:t>
            </a:r>
            <a:r>
              <a:rPr lang="en-US" sz="1600" dirty="0" smtClean="0">
                <a:solidFill>
                  <a:schemeClr val="tx1"/>
                </a:solidFill>
                <a:hlinkClick r:id="rId2"/>
              </a:rPr>
              <a:t>marybeth.stankiewicz@kofc.org</a:t>
            </a:r>
          </a:p>
          <a:p>
            <a:pPr>
              <a:buClrTx/>
              <a:buFont typeface="Wingdings" pitchFamily="2" charset="2"/>
              <a:buChar char="Ø"/>
              <a:defRPr/>
            </a:pPr>
            <a:r>
              <a:rPr lang="en-US" sz="2300" b="1" dirty="0" smtClean="0">
                <a:solidFill>
                  <a:schemeClr val="tx1"/>
                </a:solidFill>
              </a:rPr>
              <a:t>Mailing Address:</a:t>
            </a:r>
          </a:p>
          <a:p>
            <a:pPr>
              <a:buClrTx/>
              <a:buFont typeface="Wingdings" pitchFamily="2" charset="2"/>
              <a:buChar char="Ø"/>
              <a:defRPr/>
            </a:pPr>
            <a:r>
              <a:rPr lang="en-US" sz="1600" dirty="0" smtClean="0">
                <a:solidFill>
                  <a:schemeClr val="tx1"/>
                </a:solidFill>
              </a:rPr>
              <a:t>Knights Of Columbus</a:t>
            </a:r>
          </a:p>
          <a:p>
            <a:pPr>
              <a:buClrTx/>
              <a:buFont typeface="Wingdings" pitchFamily="2" charset="2"/>
              <a:buChar char="Ø"/>
              <a:defRPr/>
            </a:pPr>
            <a:r>
              <a:rPr lang="en-US" sz="1600" dirty="0" smtClean="0">
                <a:solidFill>
                  <a:schemeClr val="tx1"/>
                </a:solidFill>
              </a:rPr>
              <a:t>Department of Fraternal Services</a:t>
            </a:r>
          </a:p>
          <a:p>
            <a:pPr>
              <a:buClrTx/>
              <a:buFont typeface="Wingdings" pitchFamily="2" charset="2"/>
              <a:buChar char="Ø"/>
              <a:defRPr/>
            </a:pPr>
            <a:r>
              <a:rPr lang="en-US" sz="1600" dirty="0" smtClean="0">
                <a:solidFill>
                  <a:schemeClr val="tx1"/>
                </a:solidFill>
              </a:rPr>
              <a:t>One Columbus Plaza</a:t>
            </a:r>
          </a:p>
          <a:p>
            <a:pPr>
              <a:buClrTx/>
              <a:buFont typeface="Wingdings" pitchFamily="2" charset="2"/>
              <a:buChar char="Ø"/>
              <a:defRPr/>
            </a:pPr>
            <a:r>
              <a:rPr lang="en-US" sz="1600" dirty="0" smtClean="0">
                <a:solidFill>
                  <a:schemeClr val="tx1"/>
                </a:solidFill>
              </a:rPr>
              <a:t>New Haven CT 06510-3326</a:t>
            </a:r>
          </a:p>
          <a:p>
            <a:pPr>
              <a:buClrTx/>
              <a:buFont typeface="Wingdings" pitchFamily="2" charset="2"/>
              <a:buChar char="Ø"/>
              <a:defRPr/>
            </a:pPr>
            <a:endParaRPr lang="en-US" sz="1600" dirty="0" smtClean="0">
              <a:solidFill>
                <a:schemeClr val="tx1"/>
              </a:solidFill>
            </a:endParaRPr>
          </a:p>
          <a:p>
            <a:pPr>
              <a:buClrTx/>
              <a:buFont typeface="Wingdings" pitchFamily="2" charset="2"/>
              <a:buChar char="Ø"/>
              <a:defRPr/>
            </a:pPr>
            <a:endParaRPr lang="en-US" sz="1600" dirty="0" smtClean="0">
              <a:solidFill>
                <a:schemeClr val="tx1"/>
              </a:solidFill>
            </a:endParaRPr>
          </a:p>
        </p:txBody>
      </p:sp>
    </p:spTree>
  </p:cSld>
  <p:clrMapOvr>
    <a:masterClrMapping/>
  </p:clrMapOvr>
  <p:transition spd="med">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1026"/>
          <p:cNvSpPr>
            <a:spLocks noGrp="1" noChangeArrowheads="1"/>
          </p:cNvSpPr>
          <p:nvPr>
            <p:ph type="ctrTitle"/>
          </p:nvPr>
        </p:nvSpPr>
        <p:spPr>
          <a:xfrm>
            <a:off x="762001" y="234685"/>
            <a:ext cx="7620000" cy="1251656"/>
          </a:xfrm>
        </p:spPr>
        <p:txBody>
          <a:bodyPr/>
          <a:lstStyle/>
          <a:p>
            <a:pPr algn="ctr">
              <a:defRPr/>
            </a:pPr>
            <a:r>
              <a:rPr lang="en-US" sz="2800" b="1" dirty="0" smtClean="0">
                <a:solidFill>
                  <a:schemeClr val="tx1"/>
                </a:solidFill>
                <a:effectLst/>
              </a:rPr>
              <a:t>The VAVS Mission</a:t>
            </a:r>
          </a:p>
        </p:txBody>
      </p:sp>
      <p:sp>
        <p:nvSpPr>
          <p:cNvPr id="409603" name="Rectangle 1027"/>
          <p:cNvSpPr>
            <a:spLocks noGrp="1" noChangeArrowheads="1"/>
          </p:cNvSpPr>
          <p:nvPr>
            <p:ph type="subTitle" idx="1"/>
          </p:nvPr>
        </p:nvSpPr>
        <p:spPr>
          <a:xfrm>
            <a:off x="1905000" y="2581542"/>
            <a:ext cx="6400800" cy="3833195"/>
          </a:xfrm>
        </p:spPr>
        <p:txBody>
          <a:bodyPr/>
          <a:lstStyle/>
          <a:p>
            <a:pPr algn="l">
              <a:lnSpc>
                <a:spcPct val="120000"/>
              </a:lnSpc>
              <a:defRPr/>
            </a:pPr>
            <a:endParaRPr lang="en-US" dirty="0" smtClean="0"/>
          </a:p>
          <a:p>
            <a:pPr algn="l">
              <a:spcBef>
                <a:spcPct val="0"/>
              </a:spcBef>
              <a:buClrTx/>
              <a:buSzTx/>
              <a:buFontTx/>
              <a:buNone/>
              <a:defRPr/>
            </a:pPr>
            <a:endParaRPr kumimoji="0" lang="en-US" sz="1200" dirty="0" smtClean="0">
              <a:latin typeface="Times New Roman" charset="0"/>
            </a:endParaRPr>
          </a:p>
        </p:txBody>
      </p:sp>
      <p:sp>
        <p:nvSpPr>
          <p:cNvPr id="409605" name="Text Box 1029"/>
          <p:cNvSpPr txBox="1">
            <a:spLocks noChangeArrowheads="1"/>
          </p:cNvSpPr>
          <p:nvPr/>
        </p:nvSpPr>
        <p:spPr bwMode="auto">
          <a:xfrm>
            <a:off x="990600" y="1095199"/>
            <a:ext cx="7696200" cy="5755422"/>
          </a:xfrm>
          <a:prstGeom prst="rect">
            <a:avLst/>
          </a:prstGeom>
          <a:noFill/>
          <a:ln w="9525">
            <a:noFill/>
            <a:miter lim="800000"/>
            <a:headEnd/>
            <a:tailEnd/>
          </a:ln>
          <a:effectLst/>
        </p:spPr>
        <p:txBody>
          <a:bodyPr wrap="square">
            <a:spAutoFit/>
          </a:bodyPr>
          <a:lstStyle/>
          <a:p>
            <a:pPr eaLnBrk="0" hangingPunct="0">
              <a:spcBef>
                <a:spcPts val="0"/>
              </a:spcBef>
              <a:buFont typeface="Wingdings" pitchFamily="2" charset="2"/>
              <a:buChar char="Ø"/>
              <a:defRPr/>
            </a:pPr>
            <a:r>
              <a:rPr lang="en-US" sz="2000" dirty="0" smtClean="0">
                <a:latin typeface="Tahoma" pitchFamily="34" charset="0"/>
                <a:cs typeface="Times New Roman" pitchFamily="18" charset="0"/>
              </a:rPr>
              <a:t>   Provide </a:t>
            </a:r>
            <a:r>
              <a:rPr lang="en-US" sz="2000" dirty="0">
                <a:latin typeface="Tahoma" pitchFamily="34" charset="0"/>
                <a:cs typeface="Times New Roman" pitchFamily="18" charset="0"/>
              </a:rPr>
              <a:t>a structured volunteer program under the </a:t>
            </a:r>
            <a:endParaRPr lang="en-US" sz="2000" dirty="0" smtClean="0">
              <a:latin typeface="Tahoma" pitchFamily="34" charset="0"/>
              <a:cs typeface="Times New Roman" pitchFamily="18" charset="0"/>
            </a:endParaRPr>
          </a:p>
          <a:p>
            <a:pPr eaLnBrk="0" hangingPunct="0">
              <a:spcBef>
                <a:spcPts val="0"/>
              </a:spcBef>
              <a:defRPr/>
            </a:pPr>
            <a:r>
              <a:rPr lang="en-US" sz="2000" dirty="0" smtClean="0">
                <a:latin typeface="Tahoma" pitchFamily="34" charset="0"/>
                <a:cs typeface="Times New Roman" pitchFamily="18" charset="0"/>
              </a:rPr>
              <a:t>      management of VA compensated </a:t>
            </a:r>
            <a:r>
              <a:rPr lang="en-US" sz="2000" dirty="0">
                <a:latin typeface="Tahoma" pitchFamily="34" charset="0"/>
                <a:cs typeface="Times New Roman" pitchFamily="18" charset="0"/>
              </a:rPr>
              <a:t>employees in </a:t>
            </a:r>
            <a:r>
              <a:rPr lang="en-US" sz="2000" dirty="0" smtClean="0">
                <a:latin typeface="Tahoma" pitchFamily="34" charset="0"/>
                <a:cs typeface="Times New Roman" pitchFamily="18" charset="0"/>
              </a:rPr>
              <a:t>cooperation</a:t>
            </a:r>
          </a:p>
          <a:p>
            <a:pPr eaLnBrk="0" hangingPunct="0">
              <a:spcBef>
                <a:spcPts val="0"/>
              </a:spcBef>
              <a:defRPr/>
            </a:pPr>
            <a:r>
              <a:rPr lang="en-US" sz="2000" dirty="0" smtClean="0">
                <a:latin typeface="Tahoma" pitchFamily="34" charset="0"/>
                <a:cs typeface="Times New Roman" pitchFamily="18" charset="0"/>
              </a:rPr>
              <a:t>      </a:t>
            </a:r>
            <a:r>
              <a:rPr lang="en-US" sz="2000" dirty="0">
                <a:latin typeface="Tahoma" pitchFamily="34" charset="0"/>
                <a:cs typeface="Times New Roman" pitchFamily="18" charset="0"/>
              </a:rPr>
              <a:t>with </a:t>
            </a:r>
            <a:r>
              <a:rPr lang="en-US" sz="2000" dirty="0" smtClean="0">
                <a:latin typeface="Tahoma" pitchFamily="34" charset="0"/>
                <a:cs typeface="Times New Roman" pitchFamily="18" charset="0"/>
              </a:rPr>
              <a:t>community resources </a:t>
            </a:r>
            <a:r>
              <a:rPr lang="en-US" sz="2000" dirty="0">
                <a:latin typeface="Tahoma" pitchFamily="34" charset="0"/>
                <a:cs typeface="Times New Roman" pitchFamily="18" charset="0"/>
              </a:rPr>
              <a:t>to serve America’s veterans </a:t>
            </a:r>
            <a:r>
              <a:rPr lang="en-US" sz="2000" dirty="0" smtClean="0">
                <a:latin typeface="Tahoma" pitchFamily="34" charset="0"/>
                <a:cs typeface="Times New Roman" pitchFamily="18" charset="0"/>
              </a:rPr>
              <a:t>and</a:t>
            </a:r>
          </a:p>
          <a:p>
            <a:pPr eaLnBrk="0" hangingPunct="0">
              <a:spcBef>
                <a:spcPts val="0"/>
              </a:spcBef>
              <a:defRPr/>
            </a:pPr>
            <a:r>
              <a:rPr lang="en-US" sz="2000" dirty="0" smtClean="0">
                <a:latin typeface="Tahoma" pitchFamily="34" charset="0"/>
                <a:cs typeface="Times New Roman" pitchFamily="18" charset="0"/>
              </a:rPr>
              <a:t>      </a:t>
            </a:r>
            <a:r>
              <a:rPr lang="en-US" sz="2000" dirty="0">
                <a:latin typeface="Tahoma" pitchFamily="34" charset="0"/>
                <a:cs typeface="Times New Roman" pitchFamily="18" charset="0"/>
              </a:rPr>
              <a:t>their families </a:t>
            </a:r>
            <a:r>
              <a:rPr lang="en-US" sz="2000" dirty="0" smtClean="0">
                <a:latin typeface="Tahoma" pitchFamily="34" charset="0"/>
                <a:cs typeface="Times New Roman" pitchFamily="18" charset="0"/>
              </a:rPr>
              <a:t>with dignity </a:t>
            </a:r>
            <a:r>
              <a:rPr lang="en-US" sz="2000" dirty="0">
                <a:latin typeface="Tahoma" pitchFamily="34" charset="0"/>
                <a:cs typeface="Times New Roman" pitchFamily="18" charset="0"/>
              </a:rPr>
              <a:t>and compassion</a:t>
            </a:r>
            <a:r>
              <a:rPr lang="en-US" sz="2000" dirty="0" smtClean="0">
                <a:latin typeface="Tahoma" pitchFamily="34" charset="0"/>
                <a:cs typeface="Times New Roman" pitchFamily="18" charset="0"/>
              </a:rPr>
              <a:t>.</a:t>
            </a:r>
          </a:p>
          <a:p>
            <a:pPr eaLnBrk="0" hangingPunct="0">
              <a:spcBef>
                <a:spcPts val="0"/>
              </a:spcBef>
              <a:defRPr/>
            </a:pPr>
            <a:endParaRPr lang="en-US" sz="2000" dirty="0">
              <a:latin typeface="Tahoma" pitchFamily="34" charset="0"/>
              <a:cs typeface="Times New Roman" pitchFamily="18" charset="0"/>
            </a:endParaRPr>
          </a:p>
          <a:p>
            <a:pPr eaLnBrk="0" hangingPunct="0">
              <a:spcBef>
                <a:spcPts val="0"/>
              </a:spcBef>
              <a:buFont typeface="Wingdings" pitchFamily="2" charset="2"/>
              <a:buChar char="Ø"/>
              <a:defRPr/>
            </a:pPr>
            <a:r>
              <a:rPr lang="en-US" sz="2000" dirty="0" smtClean="0">
                <a:latin typeface="Tahoma" pitchFamily="34" charset="0"/>
                <a:cs typeface="Times New Roman" pitchFamily="18" charset="0"/>
              </a:rPr>
              <a:t>    VAVS </a:t>
            </a:r>
            <a:r>
              <a:rPr lang="en-US" sz="2000" dirty="0">
                <a:latin typeface="Tahoma" pitchFamily="34" charset="0"/>
                <a:cs typeface="Times New Roman" pitchFamily="18" charset="0"/>
              </a:rPr>
              <a:t>supports VA and VA Healthcare strategic goals </a:t>
            </a:r>
            <a:r>
              <a:rPr lang="en-US" sz="2000" dirty="0" smtClean="0">
                <a:latin typeface="Tahoma" pitchFamily="34" charset="0"/>
                <a:cs typeface="Times New Roman" pitchFamily="18" charset="0"/>
              </a:rPr>
              <a:t>by</a:t>
            </a:r>
          </a:p>
          <a:p>
            <a:pPr eaLnBrk="0" hangingPunct="0">
              <a:spcBef>
                <a:spcPts val="0"/>
              </a:spcBef>
              <a:defRPr/>
            </a:pPr>
            <a:r>
              <a:rPr lang="en-US" sz="2000" dirty="0" smtClean="0">
                <a:latin typeface="Tahoma" pitchFamily="34" charset="0"/>
                <a:cs typeface="Times New Roman" pitchFamily="18" charset="0"/>
              </a:rPr>
              <a:t>       recruiting, </a:t>
            </a:r>
            <a:r>
              <a:rPr lang="en-US" sz="2000" dirty="0">
                <a:latin typeface="Tahoma" pitchFamily="34" charset="0"/>
                <a:cs typeface="Times New Roman" pitchFamily="18" charset="0"/>
              </a:rPr>
              <a:t>supporting and retaining a knowledgeable, diverse </a:t>
            </a:r>
            <a:endParaRPr lang="en-US" sz="2000" dirty="0" smtClean="0">
              <a:latin typeface="Tahoma" pitchFamily="34" charset="0"/>
              <a:cs typeface="Times New Roman" pitchFamily="18" charset="0"/>
            </a:endParaRPr>
          </a:p>
          <a:p>
            <a:pPr eaLnBrk="0" hangingPunct="0">
              <a:spcBef>
                <a:spcPts val="0"/>
              </a:spcBef>
              <a:defRPr/>
            </a:pPr>
            <a:r>
              <a:rPr lang="en-US" sz="2000" dirty="0" smtClean="0">
                <a:latin typeface="Tahoma" pitchFamily="34" charset="0"/>
                <a:cs typeface="Times New Roman" pitchFamily="18" charset="0"/>
              </a:rPr>
              <a:t>       and </a:t>
            </a:r>
            <a:r>
              <a:rPr lang="en-US" sz="2000" dirty="0">
                <a:latin typeface="Tahoma" pitchFamily="34" charset="0"/>
                <a:cs typeface="Times New Roman" pitchFamily="18" charset="0"/>
              </a:rPr>
              <a:t>engaged supplemental workforce of volunteers. </a:t>
            </a:r>
            <a:endParaRPr lang="en-US" sz="2000" dirty="0" smtClean="0">
              <a:latin typeface="Tahoma" pitchFamily="34" charset="0"/>
              <a:cs typeface="Times New Roman" pitchFamily="18" charset="0"/>
            </a:endParaRPr>
          </a:p>
          <a:p>
            <a:pPr eaLnBrk="0" hangingPunct="0">
              <a:spcBef>
                <a:spcPts val="0"/>
              </a:spcBef>
              <a:defRPr/>
            </a:pPr>
            <a:r>
              <a:rPr lang="en-US" sz="2000" dirty="0" smtClean="0">
                <a:latin typeface="Tahoma" pitchFamily="34" charset="0"/>
                <a:cs typeface="Times New Roman" pitchFamily="18" charset="0"/>
              </a:rPr>
              <a:t> </a:t>
            </a:r>
            <a:endParaRPr lang="en-US" sz="2000" dirty="0">
              <a:latin typeface="Tahoma" pitchFamily="34" charset="0"/>
              <a:cs typeface="Times New Roman" pitchFamily="18" charset="0"/>
            </a:endParaRPr>
          </a:p>
          <a:p>
            <a:pPr eaLnBrk="0" hangingPunct="0">
              <a:spcBef>
                <a:spcPts val="0"/>
              </a:spcBef>
              <a:buFont typeface="Wingdings" pitchFamily="2" charset="2"/>
              <a:buChar char="Ø"/>
              <a:defRPr/>
            </a:pPr>
            <a:r>
              <a:rPr lang="en-US" sz="2000" dirty="0" smtClean="0">
                <a:latin typeface="Tahoma" pitchFamily="34" charset="0"/>
                <a:cs typeface="Times New Roman" pitchFamily="18" charset="0"/>
              </a:rPr>
              <a:t>    The </a:t>
            </a:r>
            <a:r>
              <a:rPr lang="en-US" sz="2000" dirty="0">
                <a:latin typeface="Tahoma" pitchFamily="34" charset="0"/>
                <a:cs typeface="Times New Roman" pitchFamily="18" charset="0"/>
              </a:rPr>
              <a:t>volunteer program throughout the country </a:t>
            </a:r>
            <a:r>
              <a:rPr lang="en-US" sz="2000" dirty="0" smtClean="0">
                <a:latin typeface="Tahoma" pitchFamily="34" charset="0"/>
                <a:cs typeface="Times New Roman" pitchFamily="18" charset="0"/>
              </a:rPr>
              <a:t>assists</a:t>
            </a:r>
          </a:p>
          <a:p>
            <a:pPr eaLnBrk="0" hangingPunct="0">
              <a:spcBef>
                <a:spcPts val="0"/>
              </a:spcBef>
              <a:defRPr/>
            </a:pPr>
            <a:r>
              <a:rPr lang="en-US" sz="2000" dirty="0" smtClean="0">
                <a:latin typeface="Tahoma" pitchFamily="34" charset="0"/>
                <a:cs typeface="Times New Roman" pitchFamily="18" charset="0"/>
              </a:rPr>
              <a:t>       management </a:t>
            </a:r>
            <a:r>
              <a:rPr lang="en-US" sz="2000" dirty="0">
                <a:latin typeface="Tahoma" pitchFamily="34" charset="0"/>
                <a:cs typeface="Times New Roman" pitchFamily="18" charset="0"/>
              </a:rPr>
              <a:t>in the delivery of VA healthcare by </a:t>
            </a:r>
            <a:r>
              <a:rPr lang="en-US" sz="2000" dirty="0" smtClean="0">
                <a:latin typeface="Tahoma" pitchFamily="34" charset="0"/>
                <a:cs typeface="Times New Roman" pitchFamily="18" charset="0"/>
              </a:rPr>
              <a:t>improving</a:t>
            </a:r>
          </a:p>
          <a:p>
            <a:pPr eaLnBrk="0" hangingPunct="0">
              <a:spcBef>
                <a:spcPts val="0"/>
              </a:spcBef>
              <a:defRPr/>
            </a:pPr>
            <a:r>
              <a:rPr lang="en-US" sz="2000" dirty="0" smtClean="0">
                <a:latin typeface="Tahoma" pitchFamily="34" charset="0"/>
                <a:cs typeface="Times New Roman" pitchFamily="18" charset="0"/>
              </a:rPr>
              <a:t>       </a:t>
            </a:r>
            <a:r>
              <a:rPr lang="en-US" sz="2000" dirty="0">
                <a:latin typeface="Tahoma" pitchFamily="34" charset="0"/>
                <a:cs typeface="Times New Roman" pitchFamily="18" charset="0"/>
              </a:rPr>
              <a:t>access to care, assisting with long-term care, </a:t>
            </a:r>
            <a:r>
              <a:rPr lang="en-US" sz="2000" dirty="0" smtClean="0">
                <a:latin typeface="Tahoma" pitchFamily="34" charset="0"/>
                <a:cs typeface="Times New Roman" pitchFamily="18" charset="0"/>
              </a:rPr>
              <a:t>improving</a:t>
            </a:r>
          </a:p>
          <a:p>
            <a:pPr eaLnBrk="0" hangingPunct="0">
              <a:spcBef>
                <a:spcPts val="0"/>
              </a:spcBef>
              <a:defRPr/>
            </a:pPr>
            <a:r>
              <a:rPr lang="en-US" sz="2000" dirty="0" smtClean="0">
                <a:latin typeface="Tahoma" pitchFamily="34" charset="0"/>
                <a:cs typeface="Times New Roman" pitchFamily="18" charset="0"/>
              </a:rPr>
              <a:t>       patient </a:t>
            </a:r>
            <a:r>
              <a:rPr lang="en-US" sz="2000" dirty="0">
                <a:latin typeface="Tahoma" pitchFamily="34" charset="0"/>
                <a:cs typeface="Times New Roman" pitchFamily="18" charset="0"/>
              </a:rPr>
              <a:t>satisfaction and much more.</a:t>
            </a:r>
          </a:p>
          <a:p>
            <a:pPr eaLnBrk="0" hangingPunct="0">
              <a:spcBef>
                <a:spcPct val="50000"/>
              </a:spcBef>
              <a:buFontTx/>
              <a:buChar char="-"/>
              <a:defRPr/>
            </a:pPr>
            <a:endParaRPr lang="en-US" b="1" dirty="0">
              <a:solidFill>
                <a:schemeClr val="tx2"/>
              </a:solidFill>
              <a:effectLst>
                <a:outerShdw blurRad="38100" dist="38100" dir="2700000" algn="tl">
                  <a:srgbClr val="000000"/>
                </a:outerShdw>
              </a:effectLst>
              <a:latin typeface="Tahoma" pitchFamily="34" charset="0"/>
              <a:cs typeface="Times New Roman" pitchFamily="18" charset="0"/>
            </a:endParaRPr>
          </a:p>
          <a:p>
            <a:pPr eaLnBrk="0" hangingPunct="0">
              <a:spcBef>
                <a:spcPct val="50000"/>
              </a:spcBef>
              <a:defRPr/>
            </a:pPr>
            <a:endParaRPr lang="en-US" b="1" dirty="0">
              <a:solidFill>
                <a:schemeClr val="tx2"/>
              </a:solidFill>
              <a:effectLst>
                <a:outerShdw blurRad="38100" dist="38100" dir="2700000" algn="tl">
                  <a:srgbClr val="000000"/>
                </a:outerShdw>
              </a:effectLst>
              <a:latin typeface="Tahoma" pitchFamily="34" charset="0"/>
              <a:cs typeface="Times New Roman" pitchFamily="18" charset="0"/>
            </a:endParaRPr>
          </a:p>
          <a:p>
            <a:pPr eaLnBrk="0" hangingPunct="0">
              <a:spcBef>
                <a:spcPct val="50000"/>
              </a:spcBef>
              <a:defRPr/>
            </a:pPr>
            <a:endParaRPr lang="en-US" b="1" dirty="0">
              <a:solidFill>
                <a:schemeClr val="tx2"/>
              </a:solidFill>
              <a:effectLst>
                <a:outerShdw blurRad="38100" dist="38100" dir="2700000" algn="tl">
                  <a:srgbClr val="000000"/>
                </a:outerShdw>
              </a:effectLst>
              <a:latin typeface="Tahoma" pitchFamily="34" charset="0"/>
              <a:cs typeface="Times New Roman" pitchFamily="18" charset="0"/>
            </a:endParaRPr>
          </a:p>
        </p:txBody>
      </p:sp>
      <p:sp>
        <p:nvSpPr>
          <p:cNvPr id="409606" name="Rectangle 1030"/>
          <p:cNvSpPr>
            <a:spLocks noChangeArrowheads="1"/>
          </p:cNvSpPr>
          <p:nvPr/>
        </p:nvSpPr>
        <p:spPr bwMode="auto">
          <a:xfrm>
            <a:off x="2590800" y="62582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defRPr/>
            </a:pPr>
            <a:r>
              <a:rPr lang="en-US" sz="2800" b="1" dirty="0" smtClean="0">
                <a:solidFill>
                  <a:schemeClr val="tx1"/>
                </a:solidFill>
                <a:effectLst/>
              </a:rPr>
              <a:t>Final FY 2013 Statistics </a:t>
            </a:r>
          </a:p>
        </p:txBody>
      </p:sp>
      <p:sp>
        <p:nvSpPr>
          <p:cNvPr id="3" name="Content Placeholder 2"/>
          <p:cNvSpPr>
            <a:spLocks noGrp="1"/>
          </p:cNvSpPr>
          <p:nvPr>
            <p:ph idx="1"/>
          </p:nvPr>
        </p:nvSpPr>
        <p:spPr>
          <a:xfrm>
            <a:off x="838200" y="1642798"/>
            <a:ext cx="7620000" cy="4224338"/>
          </a:xfrm>
        </p:spPr>
        <p:txBody>
          <a:bodyPr/>
          <a:lstStyle/>
          <a:p>
            <a:pPr>
              <a:buClr>
                <a:schemeClr val="tx1"/>
              </a:buClr>
              <a:buFont typeface="Wingdings" pitchFamily="2" charset="2"/>
              <a:buChar char="Ø"/>
              <a:defRPr/>
            </a:pPr>
            <a:r>
              <a:rPr lang="en-US" sz="2000" b="1" dirty="0" smtClean="0">
                <a:solidFill>
                  <a:schemeClr val="tx1"/>
                </a:solidFill>
                <a:effectLst/>
              </a:rPr>
              <a:t>FY2013 KofC VAVS Status (30 Sep 2013)</a:t>
            </a:r>
          </a:p>
          <a:p>
            <a:pPr>
              <a:buClr>
                <a:schemeClr val="tx1"/>
              </a:buClr>
              <a:buFont typeface="Wingdings" pitchFamily="2" charset="2"/>
              <a:buChar char="Ø"/>
              <a:defRPr/>
            </a:pPr>
            <a:endParaRPr lang="en-US" sz="2000" b="1" dirty="0" smtClean="0">
              <a:solidFill>
                <a:schemeClr val="tx1"/>
              </a:solidFill>
              <a:effectLst/>
            </a:endParaRPr>
          </a:p>
          <a:p>
            <a:pPr>
              <a:buClr>
                <a:schemeClr val="tx1"/>
              </a:buClr>
              <a:buNone/>
              <a:defRPr/>
            </a:pPr>
            <a:r>
              <a:rPr lang="en-US" sz="2000" b="1" dirty="0" smtClean="0">
                <a:solidFill>
                  <a:schemeClr val="tx1"/>
                </a:solidFill>
                <a:effectLst/>
              </a:rPr>
              <a:t>	</a:t>
            </a:r>
            <a:r>
              <a:rPr lang="en-US" sz="2000" dirty="0" smtClean="0">
                <a:solidFill>
                  <a:schemeClr val="tx1"/>
                </a:solidFill>
                <a:effectLst/>
              </a:rPr>
              <a:t>--VA Medical Center Representation:  139 facilities (+3)</a:t>
            </a:r>
          </a:p>
          <a:p>
            <a:pPr>
              <a:buClr>
                <a:schemeClr val="tx1"/>
              </a:buClr>
              <a:buNone/>
              <a:defRPr/>
            </a:pPr>
            <a:r>
              <a:rPr lang="en-US" sz="2000" dirty="0" smtClean="0">
                <a:solidFill>
                  <a:schemeClr val="tx1"/>
                </a:solidFill>
                <a:effectLst/>
              </a:rPr>
              <a:t>	--RS Volunteers:  1,221 (-19)</a:t>
            </a:r>
          </a:p>
          <a:p>
            <a:pPr>
              <a:buClr>
                <a:schemeClr val="tx1"/>
              </a:buClr>
              <a:buNone/>
              <a:defRPr/>
            </a:pPr>
            <a:r>
              <a:rPr lang="en-US" sz="2000" dirty="0" smtClean="0">
                <a:solidFill>
                  <a:schemeClr val="tx1"/>
                </a:solidFill>
                <a:effectLst/>
              </a:rPr>
              <a:t>	--RS Hours:  </a:t>
            </a:r>
            <a:r>
              <a:rPr lang="en-US" sz="2000" dirty="0" smtClean="0">
                <a:solidFill>
                  <a:schemeClr val="tx1"/>
                </a:solidFill>
              </a:rPr>
              <a:t>76,219</a:t>
            </a:r>
            <a:r>
              <a:rPr lang="en-US" sz="2000" dirty="0">
                <a:solidFill>
                  <a:schemeClr val="tx1"/>
                </a:solidFill>
              </a:rPr>
              <a:t> </a:t>
            </a:r>
            <a:r>
              <a:rPr lang="en-US" sz="2000" dirty="0" smtClean="0">
                <a:solidFill>
                  <a:schemeClr val="tx1"/>
                </a:solidFill>
              </a:rPr>
              <a:t>(-7,515)</a:t>
            </a:r>
            <a:endParaRPr lang="en-US" sz="2000" dirty="0" smtClean="0">
              <a:solidFill>
                <a:schemeClr val="tx1"/>
              </a:solidFill>
              <a:effectLst/>
            </a:endParaRPr>
          </a:p>
          <a:p>
            <a:pPr>
              <a:buClr>
                <a:schemeClr val="tx1"/>
              </a:buClr>
              <a:buNone/>
              <a:defRPr/>
            </a:pPr>
            <a:r>
              <a:rPr lang="en-US" sz="2000" dirty="0" smtClean="0">
                <a:solidFill>
                  <a:schemeClr val="tx1"/>
                </a:solidFill>
                <a:effectLst/>
              </a:rPr>
              <a:t>	--OCC Hours:  15,003 (-2,266)</a:t>
            </a:r>
          </a:p>
          <a:p>
            <a:pPr>
              <a:buClr>
                <a:schemeClr val="tx1"/>
              </a:buClr>
              <a:buNone/>
              <a:defRPr/>
            </a:pPr>
            <a:r>
              <a:rPr lang="en-US" sz="2000" dirty="0" smtClean="0">
                <a:solidFill>
                  <a:schemeClr val="tx1"/>
                </a:solidFill>
                <a:effectLst/>
              </a:rPr>
              <a:t>	--Total Hours:  91,222 (-10,141)</a:t>
            </a:r>
          </a:p>
          <a:p>
            <a:pPr>
              <a:buClr>
                <a:schemeClr val="tx1"/>
              </a:buClr>
              <a:buFont typeface="Wingdings" pitchFamily="2" charset="2"/>
              <a:buChar char="Ø"/>
              <a:defRPr/>
            </a:pPr>
            <a:endParaRPr lang="en-US" sz="2000" b="1" dirty="0" smtClean="0">
              <a:solidFill>
                <a:schemeClr val="tx1"/>
              </a:solidFill>
              <a:effectLst/>
            </a:endParaRPr>
          </a:p>
          <a:p>
            <a:pPr>
              <a:buClr>
                <a:schemeClr val="tx1"/>
              </a:buClr>
              <a:buFont typeface="Wingdings" pitchFamily="2" charset="2"/>
              <a:buChar char="Ø"/>
              <a:defRPr/>
            </a:pPr>
            <a:r>
              <a:rPr lang="en-US" sz="2000" b="1" dirty="0" smtClean="0">
                <a:solidFill>
                  <a:schemeClr val="tx1"/>
                </a:solidFill>
                <a:effectLst/>
              </a:rPr>
              <a:t>KofC presence increased in VA Medical Centers served but downward trend in RS volunteers and total hours from 2012</a:t>
            </a:r>
            <a:endParaRPr lang="en-US" sz="3600" b="1" dirty="0" smtClean="0">
              <a:solidFill>
                <a:schemeClr val="tx1"/>
              </a:solidFill>
              <a:effectLst/>
            </a:endParaRPr>
          </a:p>
          <a:p>
            <a:pPr>
              <a:defRPr/>
            </a:pPr>
            <a:endParaRPr lang="en-US" b="1" dirty="0" smtClean="0"/>
          </a:p>
          <a:p>
            <a:pPr>
              <a:buFont typeface="Monotype Sorts" pitchFamily="2" charset="2"/>
              <a:buNone/>
              <a:defRPr/>
            </a:pPr>
            <a:endParaRPr lang="en-US" b="1" dirty="0" smtClean="0"/>
          </a:p>
          <a:p>
            <a:pPr>
              <a:buFont typeface="Monotype Sorts" pitchFamily="2" charset="2"/>
              <a:buNone/>
              <a:defRPr/>
            </a:pPr>
            <a:endParaRPr lang="en-US" sz="2400" b="1" dirty="0" smtClean="0"/>
          </a:p>
        </p:txBody>
      </p:sp>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4800" y="234687"/>
            <a:ext cx="8686800" cy="1721027"/>
          </a:xfrm>
          <a:noFill/>
        </p:spPr>
        <p:txBody>
          <a:bodyPr>
            <a:normAutofit/>
          </a:bodyPr>
          <a:lstStyle/>
          <a:p>
            <a:pPr algn="ctr"/>
            <a:r>
              <a:rPr lang="en-US" sz="2800" b="1" dirty="0" smtClean="0">
                <a:solidFill>
                  <a:schemeClr val="tx1"/>
                </a:solidFill>
                <a:effectLst/>
              </a:rPr>
              <a:t>Knights of Columbus</a:t>
            </a:r>
            <a:r>
              <a:rPr lang="en-US" sz="3200" b="1" dirty="0" smtClean="0">
                <a:solidFill>
                  <a:schemeClr val="tx1"/>
                </a:solidFill>
                <a:effectLst>
                  <a:outerShdw blurRad="38100" dist="38100" dir="2700000" algn="tl">
                    <a:srgbClr val="000000">
                      <a:alpha val="43137"/>
                    </a:srgbClr>
                  </a:outerShdw>
                </a:effectLst>
              </a:rPr>
              <a:t/>
            </a:r>
            <a:br>
              <a:rPr lang="en-US" sz="3200" b="1" dirty="0" smtClean="0">
                <a:solidFill>
                  <a:schemeClr val="tx1"/>
                </a:solidFill>
                <a:effectLst>
                  <a:outerShdw blurRad="38100" dist="38100" dir="2700000" algn="tl">
                    <a:srgbClr val="000000">
                      <a:alpha val="43137"/>
                    </a:srgbClr>
                  </a:outerShdw>
                </a:effectLst>
              </a:rPr>
            </a:br>
            <a:r>
              <a:rPr lang="en-US" sz="2800" b="1" dirty="0" smtClean="0">
                <a:solidFill>
                  <a:schemeClr val="tx1"/>
                </a:solidFill>
                <a:effectLst/>
              </a:rPr>
              <a:t>FY 2014 VAVS Goals</a:t>
            </a:r>
          </a:p>
        </p:txBody>
      </p:sp>
      <p:sp>
        <p:nvSpPr>
          <p:cNvPr id="8195" name="Rectangle 3"/>
          <p:cNvSpPr>
            <a:spLocks noGrp="1" noChangeArrowheads="1"/>
          </p:cNvSpPr>
          <p:nvPr>
            <p:ph idx="1"/>
          </p:nvPr>
        </p:nvSpPr>
        <p:spPr>
          <a:xfrm>
            <a:off x="304800" y="2112172"/>
            <a:ext cx="8686800" cy="3754967"/>
          </a:xfrm>
          <a:noFill/>
        </p:spPr>
        <p:txBody>
          <a:bodyPr/>
          <a:lstStyle/>
          <a:p>
            <a:pPr>
              <a:lnSpc>
                <a:spcPct val="90000"/>
              </a:lnSpc>
              <a:buClrTx/>
              <a:buFont typeface="Wingdings" pitchFamily="2" charset="2"/>
              <a:buChar char="Ø"/>
            </a:pPr>
            <a:r>
              <a:rPr lang="en-US" sz="2400" dirty="0" smtClean="0">
                <a:solidFill>
                  <a:schemeClr val="tx1"/>
                </a:solidFill>
                <a:effectLst/>
              </a:rPr>
              <a:t>Expand presence to all 153 VAMCs</a:t>
            </a:r>
          </a:p>
          <a:p>
            <a:pPr>
              <a:lnSpc>
                <a:spcPct val="90000"/>
              </a:lnSpc>
              <a:buClrTx/>
              <a:buFont typeface="Wingdings" pitchFamily="2" charset="2"/>
              <a:buChar char="Ø"/>
            </a:pPr>
            <a:r>
              <a:rPr lang="en-US" sz="2400" dirty="0" smtClean="0">
                <a:solidFill>
                  <a:schemeClr val="tx1"/>
                </a:solidFill>
                <a:effectLst/>
              </a:rPr>
              <a:t>Increase RS volunteers and hours by 20%</a:t>
            </a:r>
          </a:p>
          <a:p>
            <a:pPr>
              <a:lnSpc>
                <a:spcPct val="90000"/>
              </a:lnSpc>
              <a:buClrTx/>
              <a:buFont typeface="Wingdings" pitchFamily="2" charset="2"/>
              <a:buChar char="Ø"/>
            </a:pPr>
            <a:r>
              <a:rPr lang="en-US" sz="2400" dirty="0" smtClean="0">
                <a:solidFill>
                  <a:schemeClr val="tx1"/>
                </a:solidFill>
                <a:effectLst/>
              </a:rPr>
              <a:t>Increase Occasional hours by 20%</a:t>
            </a:r>
          </a:p>
          <a:p>
            <a:pPr>
              <a:lnSpc>
                <a:spcPct val="90000"/>
              </a:lnSpc>
              <a:buClrTx/>
              <a:buFont typeface="Wingdings" pitchFamily="2" charset="2"/>
              <a:buChar char="Ø"/>
            </a:pPr>
            <a:r>
              <a:rPr lang="en-US" sz="2400" dirty="0" smtClean="0">
                <a:solidFill>
                  <a:schemeClr val="tx1"/>
                </a:solidFill>
                <a:effectLst/>
              </a:rPr>
              <a:t>Create a of minimum 2 </a:t>
            </a:r>
            <a:r>
              <a:rPr lang="en-US" sz="2400" dirty="0" err="1" smtClean="0">
                <a:solidFill>
                  <a:schemeClr val="tx1"/>
                </a:solidFill>
                <a:effectLst/>
              </a:rPr>
              <a:t>KofC</a:t>
            </a:r>
            <a:r>
              <a:rPr lang="en-US" sz="2400" dirty="0" smtClean="0">
                <a:solidFill>
                  <a:schemeClr val="tx1"/>
                </a:solidFill>
              </a:rPr>
              <a:t> </a:t>
            </a:r>
            <a:r>
              <a:rPr lang="en-US" sz="2400" dirty="0" smtClean="0">
                <a:solidFill>
                  <a:schemeClr val="tx1"/>
                </a:solidFill>
                <a:effectLst/>
              </a:rPr>
              <a:t>distinctive programs in all VAMCs</a:t>
            </a:r>
          </a:p>
          <a:p>
            <a:pPr>
              <a:lnSpc>
                <a:spcPct val="90000"/>
              </a:lnSpc>
              <a:buClrTx/>
              <a:buFont typeface="Wingdings" pitchFamily="2" charset="2"/>
              <a:buChar char="Ø"/>
            </a:pPr>
            <a:r>
              <a:rPr lang="en-US" sz="2400" b="1" dirty="0" smtClean="0">
                <a:solidFill>
                  <a:srgbClr val="FF0000"/>
                </a:solidFill>
                <a:effectLst/>
              </a:rPr>
              <a:t>100% Rep/</a:t>
            </a:r>
            <a:r>
              <a:rPr lang="en-US" sz="2400" b="1" dirty="0" err="1" smtClean="0">
                <a:solidFill>
                  <a:srgbClr val="FF0000"/>
                </a:solidFill>
                <a:effectLst/>
              </a:rPr>
              <a:t>Dep</a:t>
            </a:r>
            <a:r>
              <a:rPr lang="en-US" sz="2400" b="1" dirty="0" smtClean="0">
                <a:solidFill>
                  <a:srgbClr val="FF0000"/>
                </a:solidFill>
                <a:effectLst/>
              </a:rPr>
              <a:t> </a:t>
            </a:r>
            <a:r>
              <a:rPr lang="en-US" sz="2400" b="1" dirty="0" smtClean="0">
                <a:solidFill>
                  <a:srgbClr val="FF0000"/>
                </a:solidFill>
              </a:rPr>
              <a:t>Rep </a:t>
            </a:r>
            <a:r>
              <a:rPr lang="en-US" sz="2400" b="1" dirty="0" smtClean="0">
                <a:solidFill>
                  <a:srgbClr val="FF0000"/>
                </a:solidFill>
                <a:effectLst/>
              </a:rPr>
              <a:t>attendance at VAVS quarterly meetings</a:t>
            </a:r>
          </a:p>
          <a:p>
            <a:pPr>
              <a:lnSpc>
                <a:spcPct val="90000"/>
              </a:lnSpc>
              <a:buClrTx/>
              <a:buFont typeface="Wingdings" pitchFamily="2" charset="2"/>
              <a:buChar char="Ø"/>
            </a:pPr>
            <a:r>
              <a:rPr lang="en-US" sz="2400" dirty="0" smtClean="0">
                <a:solidFill>
                  <a:schemeClr val="tx1"/>
                </a:solidFill>
                <a:effectLst/>
              </a:rPr>
              <a:t>Continue to enhance Veterans Affairs/VAVS page on www.kofc.org</a:t>
            </a:r>
          </a:p>
          <a:p>
            <a:pPr>
              <a:lnSpc>
                <a:spcPct val="90000"/>
              </a:lnSpc>
            </a:pPr>
            <a:endParaRPr lang="en-US" dirty="0" smtClean="0">
              <a:effectLst/>
            </a:endParaRPr>
          </a:p>
        </p:txBody>
      </p:sp>
    </p:spTree>
  </p:cSld>
  <p:clrMapOvr>
    <a:masterClrMapping/>
  </p:clrMapOvr>
  <p:transition spd="med">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2"/>
          <p:cNvSpPr>
            <a:spLocks noGrp="1" noChangeArrowheads="1"/>
          </p:cNvSpPr>
          <p:nvPr>
            <p:ph type="ctrTitle"/>
          </p:nvPr>
        </p:nvSpPr>
        <p:spPr>
          <a:xfrm>
            <a:off x="533400" y="234685"/>
            <a:ext cx="8229600" cy="1642798"/>
          </a:xfrm>
        </p:spPr>
        <p:txBody>
          <a:bodyPr>
            <a:normAutofit/>
          </a:bodyPr>
          <a:lstStyle/>
          <a:p>
            <a:pPr algn="ctr">
              <a:defRPr/>
            </a:pPr>
            <a:r>
              <a:rPr lang="en-US" sz="2800" b="1" dirty="0" smtClean="0">
                <a:solidFill>
                  <a:schemeClr val="tx1"/>
                </a:solidFill>
                <a:effectLst/>
              </a:rPr>
              <a:t>Purpose of the VAVS National Advisory Committee (NAC)</a:t>
            </a:r>
          </a:p>
        </p:txBody>
      </p:sp>
      <p:sp>
        <p:nvSpPr>
          <p:cNvPr id="410629" name="Text Box 5"/>
          <p:cNvSpPr txBox="1">
            <a:spLocks noChangeArrowheads="1"/>
          </p:cNvSpPr>
          <p:nvPr/>
        </p:nvSpPr>
        <p:spPr bwMode="auto">
          <a:xfrm>
            <a:off x="990600" y="1462881"/>
            <a:ext cx="7696200" cy="3970318"/>
          </a:xfrm>
          <a:prstGeom prst="rect">
            <a:avLst/>
          </a:prstGeom>
          <a:noFill/>
          <a:ln w="9525">
            <a:noFill/>
            <a:miter lim="800000"/>
            <a:headEnd/>
            <a:tailEnd/>
          </a:ln>
          <a:effectLst/>
        </p:spPr>
        <p:txBody>
          <a:bodyPr wrap="square">
            <a:spAutoFit/>
          </a:bodyPr>
          <a:lstStyle/>
          <a:p>
            <a:pPr lvl="1" eaLnBrk="0" hangingPunct="0">
              <a:spcBef>
                <a:spcPts val="0"/>
              </a:spcBef>
              <a:defRPr/>
            </a:pPr>
            <a:r>
              <a:rPr lang="en-US" sz="2800" dirty="0" smtClean="0">
                <a:latin typeface="Tahoma" pitchFamily="34" charset="0"/>
                <a:cs typeface="Times New Roman" pitchFamily="18" charset="0"/>
              </a:rPr>
              <a:t>The </a:t>
            </a:r>
            <a:r>
              <a:rPr lang="en-US" sz="2800" dirty="0">
                <a:latin typeface="Tahoma" pitchFamily="34" charset="0"/>
                <a:cs typeface="Times New Roman" pitchFamily="18" charset="0"/>
              </a:rPr>
              <a:t>committee advises the Secretary of  </a:t>
            </a:r>
            <a:r>
              <a:rPr lang="en-US" sz="2800" dirty="0" smtClean="0">
                <a:latin typeface="Tahoma" pitchFamily="34" charset="0"/>
                <a:cs typeface="Times New Roman" pitchFamily="18" charset="0"/>
              </a:rPr>
              <a:t>  Veterans Affairs, through the Under             Secretary for Health, on </a:t>
            </a:r>
            <a:r>
              <a:rPr lang="en-US" sz="2800" dirty="0">
                <a:latin typeface="Tahoma" pitchFamily="34" charset="0"/>
                <a:cs typeface="Times New Roman" pitchFamily="18" charset="0"/>
              </a:rPr>
              <a:t>matters </a:t>
            </a:r>
            <a:r>
              <a:rPr lang="en-US" sz="2800" dirty="0" smtClean="0">
                <a:latin typeface="Tahoma" pitchFamily="34" charset="0"/>
                <a:cs typeface="Times New Roman" pitchFamily="18" charset="0"/>
              </a:rPr>
              <a:t>pertaining to the </a:t>
            </a:r>
            <a:r>
              <a:rPr lang="en-US" sz="2800" dirty="0">
                <a:latin typeface="Tahoma" pitchFamily="34" charset="0"/>
                <a:cs typeface="Times New Roman" pitchFamily="18" charset="0"/>
              </a:rPr>
              <a:t>participation of volunteers in </a:t>
            </a:r>
            <a:r>
              <a:rPr lang="en-US" sz="2800" dirty="0" smtClean="0">
                <a:latin typeface="Tahoma" pitchFamily="34" charset="0"/>
                <a:cs typeface="Times New Roman" pitchFamily="18" charset="0"/>
              </a:rPr>
              <a:t>VA</a:t>
            </a:r>
          </a:p>
          <a:p>
            <a:pPr eaLnBrk="0" hangingPunct="0">
              <a:spcBef>
                <a:spcPts val="0"/>
              </a:spcBef>
              <a:defRPr/>
            </a:pPr>
            <a:r>
              <a:rPr lang="en-US" sz="2800" dirty="0" smtClean="0">
                <a:latin typeface="Tahoma" pitchFamily="34" charset="0"/>
                <a:cs typeface="Times New Roman" pitchFamily="18" charset="0"/>
              </a:rPr>
              <a:t>    medical </a:t>
            </a:r>
            <a:r>
              <a:rPr lang="en-US" sz="2800" dirty="0">
                <a:latin typeface="Tahoma" pitchFamily="34" charset="0"/>
                <a:cs typeface="Times New Roman" pitchFamily="18" charset="0"/>
              </a:rPr>
              <a:t>facilities, assists in the </a:t>
            </a:r>
            <a:r>
              <a:rPr lang="en-US" sz="2800" dirty="0" smtClean="0">
                <a:latin typeface="Tahoma" pitchFamily="34" charset="0"/>
                <a:cs typeface="Times New Roman" pitchFamily="18" charset="0"/>
              </a:rPr>
              <a:t>recruitment</a:t>
            </a:r>
          </a:p>
          <a:p>
            <a:pPr eaLnBrk="0" hangingPunct="0">
              <a:spcBef>
                <a:spcPts val="0"/>
              </a:spcBef>
              <a:defRPr/>
            </a:pPr>
            <a:r>
              <a:rPr lang="en-US" sz="2800" dirty="0" smtClean="0">
                <a:latin typeface="Tahoma" pitchFamily="34" charset="0"/>
                <a:cs typeface="Times New Roman" pitchFamily="18" charset="0"/>
              </a:rPr>
              <a:t>    and </a:t>
            </a:r>
            <a:r>
              <a:rPr lang="en-US" sz="2800" dirty="0">
                <a:latin typeface="Tahoma" pitchFamily="34" charset="0"/>
                <a:cs typeface="Times New Roman" pitchFamily="18" charset="0"/>
              </a:rPr>
              <a:t>orientation of volunteers, and </a:t>
            </a:r>
            <a:r>
              <a:rPr lang="en-US" sz="2800" dirty="0" smtClean="0">
                <a:latin typeface="Tahoma" pitchFamily="34" charset="0"/>
                <a:cs typeface="Times New Roman" pitchFamily="18" charset="0"/>
              </a:rPr>
              <a:t>keeps</a:t>
            </a:r>
          </a:p>
          <a:p>
            <a:pPr eaLnBrk="0" hangingPunct="0">
              <a:spcBef>
                <a:spcPts val="0"/>
              </a:spcBef>
              <a:defRPr/>
            </a:pPr>
            <a:r>
              <a:rPr lang="en-US" sz="2800" dirty="0" smtClean="0">
                <a:latin typeface="Tahoma" pitchFamily="34" charset="0"/>
                <a:cs typeface="Times New Roman" pitchFamily="18" charset="0"/>
              </a:rPr>
              <a:t>    the </a:t>
            </a:r>
            <a:r>
              <a:rPr lang="en-US" sz="2800" dirty="0">
                <a:latin typeface="Tahoma" pitchFamily="34" charset="0"/>
                <a:cs typeface="Times New Roman" pitchFamily="18" charset="0"/>
              </a:rPr>
              <a:t>officers and members of </a:t>
            </a:r>
            <a:r>
              <a:rPr lang="en-US" sz="2800" dirty="0" smtClean="0">
                <a:latin typeface="Tahoma" pitchFamily="34" charset="0"/>
                <a:cs typeface="Times New Roman" pitchFamily="18" charset="0"/>
              </a:rPr>
              <a:t>participating</a:t>
            </a:r>
          </a:p>
          <a:p>
            <a:pPr eaLnBrk="0" hangingPunct="0">
              <a:spcBef>
                <a:spcPts val="0"/>
              </a:spcBef>
              <a:defRPr/>
            </a:pPr>
            <a:r>
              <a:rPr lang="en-US" sz="2800" dirty="0" smtClean="0">
                <a:latin typeface="Tahoma" pitchFamily="34" charset="0"/>
                <a:cs typeface="Times New Roman" pitchFamily="18" charset="0"/>
              </a:rPr>
              <a:t>    organizations </a:t>
            </a:r>
            <a:r>
              <a:rPr lang="en-US" sz="2800" dirty="0">
                <a:latin typeface="Tahoma" pitchFamily="34" charset="0"/>
                <a:cs typeface="Times New Roman" pitchFamily="18" charset="0"/>
              </a:rPr>
              <a:t>informed of volunteer </a:t>
            </a:r>
            <a:r>
              <a:rPr lang="en-US" sz="2800" dirty="0" smtClean="0">
                <a:latin typeface="Tahoma" pitchFamily="34" charset="0"/>
                <a:cs typeface="Times New Roman" pitchFamily="18" charset="0"/>
              </a:rPr>
              <a:t>needs</a:t>
            </a:r>
          </a:p>
          <a:p>
            <a:pPr eaLnBrk="0" hangingPunct="0">
              <a:spcBef>
                <a:spcPts val="0"/>
              </a:spcBef>
              <a:defRPr/>
            </a:pPr>
            <a:r>
              <a:rPr lang="en-US" sz="2800" dirty="0" smtClean="0">
                <a:latin typeface="Tahoma" pitchFamily="34" charset="0"/>
                <a:cs typeface="Times New Roman" pitchFamily="18" charset="0"/>
              </a:rPr>
              <a:t>    and </a:t>
            </a:r>
            <a:r>
              <a:rPr lang="en-US" sz="2800" dirty="0">
                <a:latin typeface="Tahoma" pitchFamily="34" charset="0"/>
                <a:cs typeface="Times New Roman" pitchFamily="18" charset="0"/>
              </a:rPr>
              <a:t>accomplishments</a:t>
            </a:r>
            <a:r>
              <a:rPr lang="en-US" sz="2800" b="1" dirty="0">
                <a:latin typeface="Tahoma" pitchFamily="34" charset="0"/>
                <a:cs typeface="Times New Roman" pitchFamily="18" charset="0"/>
              </a:rPr>
              <a:t>.</a:t>
            </a:r>
          </a:p>
        </p:txBody>
      </p:sp>
      <p:sp>
        <p:nvSpPr>
          <p:cNvPr id="410630" name="Rectangle 6"/>
          <p:cNvSpPr>
            <a:spLocks noChangeArrowheads="1"/>
          </p:cNvSpPr>
          <p:nvPr/>
        </p:nvSpPr>
        <p:spPr bwMode="auto">
          <a:xfrm>
            <a:off x="2286001"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2"/>
          <p:cNvSpPr>
            <a:spLocks noGrp="1" noChangeArrowheads="1"/>
          </p:cNvSpPr>
          <p:nvPr>
            <p:ph type="ctrTitle"/>
          </p:nvPr>
        </p:nvSpPr>
        <p:spPr>
          <a:xfrm>
            <a:off x="381000" y="469371"/>
            <a:ext cx="8305800" cy="704056"/>
          </a:xfrm>
        </p:spPr>
        <p:txBody>
          <a:bodyPr>
            <a:noAutofit/>
          </a:bodyPr>
          <a:lstStyle/>
          <a:p>
            <a:pPr algn="ctr">
              <a:defRPr/>
            </a:pPr>
            <a:r>
              <a:rPr lang="en-US" sz="2800" b="1" dirty="0" smtClean="0">
                <a:solidFill>
                  <a:schemeClr val="tx1"/>
                </a:solidFill>
                <a:effectLst/>
              </a:rPr>
              <a:t>National VAVS Representative</a:t>
            </a:r>
          </a:p>
        </p:txBody>
      </p:sp>
      <p:sp>
        <p:nvSpPr>
          <p:cNvPr id="411652" name="Text Box 4"/>
          <p:cNvSpPr txBox="1">
            <a:spLocks noChangeArrowheads="1"/>
          </p:cNvSpPr>
          <p:nvPr/>
        </p:nvSpPr>
        <p:spPr bwMode="auto">
          <a:xfrm>
            <a:off x="533400" y="777083"/>
            <a:ext cx="8001000" cy="5078313"/>
          </a:xfrm>
          <a:prstGeom prst="rect">
            <a:avLst/>
          </a:prstGeom>
          <a:noFill/>
          <a:ln w="9525">
            <a:noFill/>
            <a:miter lim="800000"/>
            <a:headEnd/>
            <a:tailEnd/>
          </a:ln>
          <a:effectLst/>
        </p:spPr>
        <p:txBody>
          <a:bodyPr wrap="square">
            <a:spAutoFit/>
          </a:bodyPr>
          <a:lstStyle/>
          <a:p>
            <a:pPr eaLnBrk="0" hangingPunct="0">
              <a:lnSpc>
                <a:spcPct val="90000"/>
              </a:lnSpc>
              <a:defRPr/>
            </a:pPr>
            <a:endParaRPr lang="en-US" b="1" dirty="0">
              <a:solidFill>
                <a:schemeClr val="tx2"/>
              </a:solidFill>
              <a:effectLst>
                <a:outerShdw blurRad="38100" dist="38100" dir="2700000" algn="tl">
                  <a:srgbClr val="000000"/>
                </a:outerShdw>
              </a:effectLst>
              <a:latin typeface="Tahoma" pitchFamily="34" charset="0"/>
              <a:cs typeface="Times New Roman" pitchFamily="18" charset="0"/>
            </a:endParaRPr>
          </a:p>
          <a:p>
            <a:pPr eaLnBrk="0" hangingPunct="0">
              <a:lnSpc>
                <a:spcPct val="90000"/>
              </a:lnSpc>
              <a:buFont typeface="Wingdings" pitchFamily="2" charset="2"/>
              <a:buChar char="Ø"/>
              <a:defRPr/>
            </a:pPr>
            <a:r>
              <a:rPr lang="en-US" dirty="0" smtClean="0">
                <a:latin typeface="Tahoma" pitchFamily="34" charset="0"/>
                <a:cs typeface="Times New Roman" pitchFamily="18" charset="0"/>
              </a:rPr>
              <a:t>   Is </a:t>
            </a:r>
            <a:r>
              <a:rPr lang="en-US" dirty="0">
                <a:latin typeface="Tahoma" pitchFamily="34" charset="0"/>
                <a:cs typeface="Times New Roman" pitchFamily="18" charset="0"/>
              </a:rPr>
              <a:t>the official liaison between </a:t>
            </a:r>
            <a:r>
              <a:rPr lang="en-US" dirty="0" smtClean="0">
                <a:latin typeface="Tahoma" pitchFamily="34" charset="0"/>
                <a:cs typeface="Times New Roman" pitchFamily="18" charset="0"/>
              </a:rPr>
              <a:t>VHA </a:t>
            </a:r>
            <a:r>
              <a:rPr lang="en-US" dirty="0">
                <a:latin typeface="Tahoma" pitchFamily="34" charset="0"/>
                <a:cs typeface="Times New Roman" pitchFamily="18" charset="0"/>
              </a:rPr>
              <a:t>Headquarters </a:t>
            </a:r>
            <a:r>
              <a:rPr lang="en-US" dirty="0" smtClean="0">
                <a:latin typeface="Tahoma" pitchFamily="34" charset="0"/>
                <a:cs typeface="Times New Roman" pitchFamily="18" charset="0"/>
              </a:rPr>
              <a:t>and</a:t>
            </a:r>
          </a:p>
          <a:p>
            <a:pPr eaLnBrk="0" hangingPunct="0">
              <a:lnSpc>
                <a:spcPct val="90000"/>
              </a:lnSpc>
              <a:defRPr/>
            </a:pPr>
            <a:r>
              <a:rPr lang="en-US" dirty="0" smtClean="0">
                <a:latin typeface="Tahoma" pitchFamily="34" charset="0"/>
                <a:cs typeface="Times New Roman" pitchFamily="18" charset="0"/>
              </a:rPr>
              <a:t>      the organization </a:t>
            </a:r>
            <a:r>
              <a:rPr lang="en-US" dirty="0">
                <a:latin typeface="Tahoma" pitchFamily="34" charset="0"/>
                <a:cs typeface="Times New Roman" pitchFamily="18" charset="0"/>
              </a:rPr>
              <a:t>in all aspects of the </a:t>
            </a:r>
            <a:r>
              <a:rPr lang="en-US" dirty="0" smtClean="0">
                <a:latin typeface="Tahoma" pitchFamily="34" charset="0"/>
                <a:cs typeface="Times New Roman" pitchFamily="18" charset="0"/>
              </a:rPr>
              <a:t>VAVS program</a:t>
            </a:r>
            <a:endParaRPr lang="en-US" dirty="0">
              <a:latin typeface="Tahoma" pitchFamily="34" charset="0"/>
              <a:cs typeface="Times New Roman" pitchFamily="18" charset="0"/>
            </a:endParaRPr>
          </a:p>
          <a:p>
            <a:pPr eaLnBrk="0" hangingPunct="0">
              <a:lnSpc>
                <a:spcPct val="90000"/>
              </a:lnSpc>
              <a:buFont typeface="Wingdings" pitchFamily="2" charset="2"/>
              <a:buChar char="Ø"/>
              <a:defRPr/>
            </a:pPr>
            <a:endParaRPr lang="en-US" dirty="0">
              <a:latin typeface="Tahoma" pitchFamily="34" charset="0"/>
              <a:cs typeface="Times New Roman" pitchFamily="18" charset="0"/>
            </a:endParaRPr>
          </a:p>
          <a:p>
            <a:pPr eaLnBrk="0" hangingPunct="0">
              <a:lnSpc>
                <a:spcPct val="90000"/>
              </a:lnSpc>
              <a:buFont typeface="Wingdings" pitchFamily="2" charset="2"/>
              <a:buChar char="Ø"/>
              <a:defRPr/>
            </a:pPr>
            <a:r>
              <a:rPr lang="en-US" dirty="0" smtClean="0">
                <a:latin typeface="Tahoma" pitchFamily="34" charset="0"/>
                <a:cs typeface="Times New Roman" pitchFamily="18" charset="0"/>
              </a:rPr>
              <a:t>   Assists the District Masters in the selection and </a:t>
            </a:r>
          </a:p>
          <a:p>
            <a:pPr eaLnBrk="0" hangingPunct="0">
              <a:lnSpc>
                <a:spcPct val="90000"/>
              </a:lnSpc>
              <a:defRPr/>
            </a:pPr>
            <a:r>
              <a:rPr lang="en-US" dirty="0" smtClean="0">
                <a:latin typeface="Tahoma" pitchFamily="34" charset="0"/>
                <a:cs typeface="Times New Roman" pitchFamily="18" charset="0"/>
              </a:rPr>
              <a:t>      certification </a:t>
            </a:r>
            <a:r>
              <a:rPr lang="en-US" dirty="0">
                <a:latin typeface="Tahoma" pitchFamily="34" charset="0"/>
                <a:cs typeface="Times New Roman" pitchFamily="18" charset="0"/>
              </a:rPr>
              <a:t>of local </a:t>
            </a:r>
            <a:r>
              <a:rPr lang="en-US" dirty="0" smtClean="0">
                <a:latin typeface="Tahoma" pitchFamily="34" charset="0"/>
                <a:cs typeface="Times New Roman" pitchFamily="18" charset="0"/>
              </a:rPr>
              <a:t>VAVS Representatives</a:t>
            </a:r>
            <a:endParaRPr lang="en-US" dirty="0">
              <a:latin typeface="Tahoma" pitchFamily="34" charset="0"/>
              <a:cs typeface="Times New Roman" pitchFamily="18" charset="0"/>
            </a:endParaRPr>
          </a:p>
          <a:p>
            <a:pPr eaLnBrk="0" hangingPunct="0">
              <a:lnSpc>
                <a:spcPct val="90000"/>
              </a:lnSpc>
              <a:buFont typeface="Wingdings" pitchFamily="2" charset="2"/>
              <a:buChar char="Ø"/>
              <a:defRPr/>
            </a:pPr>
            <a:endParaRPr lang="en-US" dirty="0">
              <a:latin typeface="Tahoma" pitchFamily="34" charset="0"/>
              <a:cs typeface="Times New Roman" pitchFamily="18" charset="0"/>
            </a:endParaRPr>
          </a:p>
          <a:p>
            <a:pPr eaLnBrk="0" hangingPunct="0">
              <a:lnSpc>
                <a:spcPct val="90000"/>
              </a:lnSpc>
              <a:buFont typeface="Wingdings" pitchFamily="2" charset="2"/>
              <a:buChar char="Ø"/>
              <a:defRPr/>
            </a:pPr>
            <a:r>
              <a:rPr lang="en-US" dirty="0" smtClean="0">
                <a:latin typeface="Tahoma" pitchFamily="34" charset="0"/>
                <a:cs typeface="Times New Roman" pitchFamily="18" charset="0"/>
              </a:rPr>
              <a:t>   Is responsible for providing initial guidance and </a:t>
            </a:r>
          </a:p>
          <a:p>
            <a:pPr eaLnBrk="0" hangingPunct="0">
              <a:lnSpc>
                <a:spcPct val="90000"/>
              </a:lnSpc>
              <a:defRPr/>
            </a:pPr>
            <a:r>
              <a:rPr lang="en-US" dirty="0" smtClean="0">
                <a:latin typeface="Tahoma" pitchFamily="34" charset="0"/>
                <a:cs typeface="Times New Roman" pitchFamily="18" charset="0"/>
              </a:rPr>
              <a:t>      information </a:t>
            </a:r>
            <a:r>
              <a:rPr lang="en-US" dirty="0">
                <a:latin typeface="Tahoma" pitchFamily="34" charset="0"/>
                <a:cs typeface="Times New Roman" pitchFamily="18" charset="0"/>
              </a:rPr>
              <a:t>to local </a:t>
            </a:r>
            <a:r>
              <a:rPr lang="en-US" dirty="0" smtClean="0">
                <a:latin typeface="Tahoma" pitchFamily="34" charset="0"/>
                <a:cs typeface="Times New Roman" pitchFamily="18" charset="0"/>
              </a:rPr>
              <a:t>Representatives </a:t>
            </a:r>
            <a:r>
              <a:rPr lang="en-US" dirty="0">
                <a:latin typeface="Tahoma" pitchFamily="34" charset="0"/>
                <a:cs typeface="Times New Roman" pitchFamily="18" charset="0"/>
              </a:rPr>
              <a:t>and </a:t>
            </a:r>
            <a:r>
              <a:rPr lang="en-US" dirty="0" smtClean="0">
                <a:latin typeface="Tahoma" pitchFamily="34" charset="0"/>
                <a:cs typeface="Times New Roman" pitchFamily="18" charset="0"/>
              </a:rPr>
              <a:t>Deputy</a:t>
            </a:r>
          </a:p>
          <a:p>
            <a:pPr eaLnBrk="0" hangingPunct="0">
              <a:lnSpc>
                <a:spcPct val="90000"/>
              </a:lnSpc>
              <a:defRPr/>
            </a:pPr>
            <a:r>
              <a:rPr lang="en-US" dirty="0" smtClean="0">
                <a:latin typeface="Tahoma" pitchFamily="34" charset="0"/>
                <a:cs typeface="Times New Roman" pitchFamily="18" charset="0"/>
              </a:rPr>
              <a:t>      Representatives</a:t>
            </a:r>
          </a:p>
          <a:p>
            <a:pPr eaLnBrk="0" hangingPunct="0">
              <a:lnSpc>
                <a:spcPct val="90000"/>
              </a:lnSpc>
              <a:defRPr/>
            </a:pPr>
            <a:endParaRPr lang="en-US" dirty="0" smtClean="0">
              <a:latin typeface="Tahoma" pitchFamily="34" charset="0"/>
              <a:cs typeface="Times New Roman" pitchFamily="18" charset="0"/>
            </a:endParaRPr>
          </a:p>
          <a:p>
            <a:pPr eaLnBrk="0" hangingPunct="0">
              <a:lnSpc>
                <a:spcPct val="90000"/>
              </a:lnSpc>
              <a:buFont typeface="Wingdings" pitchFamily="2" charset="2"/>
              <a:buChar char="Ø"/>
              <a:defRPr/>
            </a:pPr>
            <a:r>
              <a:rPr lang="en-US" dirty="0" smtClean="0">
                <a:latin typeface="Tahoma" pitchFamily="34" charset="0"/>
                <a:cs typeface="Times New Roman" pitchFamily="18" charset="0"/>
              </a:rPr>
              <a:t>   Is the Certifying Official for all </a:t>
            </a:r>
            <a:r>
              <a:rPr lang="en-US" dirty="0" err="1" smtClean="0">
                <a:latin typeface="Tahoma" pitchFamily="34" charset="0"/>
                <a:cs typeface="Times New Roman" pitchFamily="18" charset="0"/>
              </a:rPr>
              <a:t>KofC</a:t>
            </a:r>
            <a:r>
              <a:rPr lang="en-US" dirty="0" smtClean="0">
                <a:latin typeface="Tahoma" pitchFamily="34" charset="0"/>
                <a:cs typeface="Times New Roman" pitchFamily="18" charset="0"/>
              </a:rPr>
              <a:t> Representatives</a:t>
            </a:r>
          </a:p>
          <a:p>
            <a:pPr eaLnBrk="0" hangingPunct="0">
              <a:lnSpc>
                <a:spcPct val="90000"/>
              </a:lnSpc>
              <a:defRPr/>
            </a:pPr>
            <a:r>
              <a:rPr lang="en-US" dirty="0" smtClean="0">
                <a:latin typeface="Tahoma" pitchFamily="34" charset="0"/>
                <a:cs typeface="Times New Roman" pitchFamily="18" charset="0"/>
              </a:rPr>
              <a:t>      and Deputy Representatives</a:t>
            </a:r>
          </a:p>
          <a:p>
            <a:pPr eaLnBrk="0" hangingPunct="0">
              <a:lnSpc>
                <a:spcPct val="90000"/>
              </a:lnSpc>
              <a:defRPr/>
            </a:pPr>
            <a:r>
              <a:rPr lang="en-US" dirty="0" smtClean="0">
                <a:latin typeface="Tahoma" pitchFamily="34" charset="0"/>
                <a:cs typeface="Times New Roman" pitchFamily="18" charset="0"/>
              </a:rPr>
              <a:t>      </a:t>
            </a:r>
          </a:p>
          <a:p>
            <a:pPr eaLnBrk="0" hangingPunct="0">
              <a:lnSpc>
                <a:spcPct val="90000"/>
              </a:lnSpc>
              <a:defRPr/>
            </a:pPr>
            <a:endParaRPr lang="en-US" dirty="0">
              <a:latin typeface="Tahoma" pitchFamily="34" charset="0"/>
              <a:cs typeface="Times New Roman" pitchFamily="18" charset="0"/>
            </a:endParaRPr>
          </a:p>
        </p:txBody>
      </p:sp>
      <p:sp>
        <p:nvSpPr>
          <p:cNvPr id="411653" name="Rectangle 5"/>
          <p:cNvSpPr>
            <a:spLocks noChangeArrowheads="1"/>
          </p:cNvSpPr>
          <p:nvPr/>
        </p:nvSpPr>
        <p:spPr bwMode="auto">
          <a:xfrm>
            <a:off x="2286001"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2"/>
          <p:cNvSpPr>
            <a:spLocks noGrp="1" noChangeArrowheads="1"/>
          </p:cNvSpPr>
          <p:nvPr>
            <p:ph type="ctrTitle"/>
          </p:nvPr>
        </p:nvSpPr>
        <p:spPr>
          <a:xfrm>
            <a:off x="304800" y="469371"/>
            <a:ext cx="8458200" cy="1016970"/>
          </a:xfrm>
        </p:spPr>
        <p:txBody>
          <a:bodyPr>
            <a:normAutofit/>
          </a:bodyPr>
          <a:lstStyle/>
          <a:p>
            <a:pPr algn="ctr">
              <a:defRPr/>
            </a:pPr>
            <a:r>
              <a:rPr lang="en-US" sz="2800" b="1" dirty="0" smtClean="0">
                <a:solidFill>
                  <a:schemeClr val="tx1"/>
                </a:solidFill>
                <a:effectLst/>
              </a:rPr>
              <a:t>Local VAVS Chief or Program Manager Responsibilities</a:t>
            </a:r>
          </a:p>
        </p:txBody>
      </p:sp>
      <p:sp>
        <p:nvSpPr>
          <p:cNvPr id="412676" name="Text Box 4"/>
          <p:cNvSpPr txBox="1">
            <a:spLocks noChangeArrowheads="1"/>
          </p:cNvSpPr>
          <p:nvPr/>
        </p:nvSpPr>
        <p:spPr bwMode="auto">
          <a:xfrm>
            <a:off x="685800" y="1721027"/>
            <a:ext cx="8001000" cy="4303508"/>
          </a:xfrm>
          <a:prstGeom prst="rect">
            <a:avLst/>
          </a:prstGeom>
          <a:noFill/>
          <a:ln w="9525">
            <a:noFill/>
            <a:miter lim="800000"/>
            <a:headEnd/>
            <a:tailEnd/>
          </a:ln>
          <a:effectLst/>
        </p:spPr>
        <p:txBody>
          <a:bodyPr wrap="square">
            <a:spAutoFit/>
          </a:bodyPr>
          <a:lstStyle/>
          <a:p>
            <a:pPr eaLnBrk="0" hangingPunct="0">
              <a:lnSpc>
                <a:spcPct val="90000"/>
              </a:lnSpc>
              <a:buFont typeface="Wingdings" pitchFamily="2" charset="2"/>
              <a:buChar char="Ø"/>
              <a:defRPr/>
            </a:pPr>
            <a:r>
              <a:rPr lang="en-US" sz="1800" dirty="0" smtClean="0">
                <a:latin typeface="Tahoma" pitchFamily="34" charset="0"/>
              </a:rPr>
              <a:t>   Contact </a:t>
            </a:r>
            <a:r>
              <a:rPr lang="en-US" sz="1800" dirty="0">
                <a:latin typeface="Tahoma" pitchFamily="34" charset="0"/>
              </a:rPr>
              <a:t>all newly appointed local Reps </a:t>
            </a:r>
            <a:r>
              <a:rPr lang="en-US" sz="1800" dirty="0" smtClean="0">
                <a:latin typeface="Tahoma" pitchFamily="34" charset="0"/>
              </a:rPr>
              <a:t>and Deputies</a:t>
            </a:r>
            <a:endParaRPr lang="en-US" sz="1800" dirty="0">
              <a:latin typeface="Tahoma" pitchFamily="34" charset="0"/>
            </a:endParaRPr>
          </a:p>
          <a:p>
            <a:pPr eaLnBrk="0" hangingPunct="0">
              <a:lnSpc>
                <a:spcPct val="90000"/>
              </a:lnSpc>
              <a:buFont typeface="Wingdings" pitchFamily="2" charset="2"/>
              <a:buChar char="Ø"/>
              <a:defRPr/>
            </a:pPr>
            <a:endParaRPr lang="en-US" sz="1800" dirty="0">
              <a:latin typeface="Tahoma" pitchFamily="34" charset="0"/>
            </a:endParaRPr>
          </a:p>
          <a:p>
            <a:pPr eaLnBrk="0" hangingPunct="0">
              <a:lnSpc>
                <a:spcPct val="90000"/>
              </a:lnSpc>
              <a:buFont typeface="Wingdings" pitchFamily="2" charset="2"/>
              <a:buChar char="Ø"/>
              <a:defRPr/>
            </a:pPr>
            <a:r>
              <a:rPr lang="en-US" sz="1800" dirty="0" smtClean="0">
                <a:latin typeface="Tahoma" pitchFamily="34" charset="0"/>
              </a:rPr>
              <a:t>   Provide </a:t>
            </a:r>
            <a:r>
              <a:rPr lang="en-US" sz="1800" dirty="0">
                <a:latin typeface="Tahoma" pitchFamily="34" charset="0"/>
              </a:rPr>
              <a:t>general orientation and training to </a:t>
            </a:r>
            <a:r>
              <a:rPr lang="en-US" sz="1800" dirty="0" smtClean="0">
                <a:latin typeface="Tahoma" pitchFamily="34" charset="0"/>
              </a:rPr>
              <a:t>include:</a:t>
            </a:r>
          </a:p>
          <a:p>
            <a:pPr eaLnBrk="0" hangingPunct="0">
              <a:lnSpc>
                <a:spcPct val="90000"/>
              </a:lnSpc>
              <a:defRPr/>
            </a:pPr>
            <a:endParaRPr lang="en-US" sz="1800" dirty="0">
              <a:latin typeface="Tahoma" pitchFamily="34" charset="0"/>
            </a:endParaRPr>
          </a:p>
          <a:p>
            <a:pPr marL="457200" lvl="3" eaLnBrk="0" hangingPunct="0">
              <a:lnSpc>
                <a:spcPct val="90000"/>
              </a:lnSpc>
              <a:defRPr/>
            </a:pPr>
            <a:r>
              <a:rPr lang="en-US" sz="1800" dirty="0" smtClean="0">
                <a:latin typeface="Tahoma" pitchFamily="34" charset="0"/>
              </a:rPr>
              <a:t>--Finger </a:t>
            </a:r>
            <a:r>
              <a:rPr lang="en-US" sz="1800" dirty="0">
                <a:latin typeface="Tahoma" pitchFamily="34" charset="0"/>
              </a:rPr>
              <a:t>printing and other local requirements</a:t>
            </a:r>
          </a:p>
          <a:p>
            <a:pPr marL="457200" lvl="3" eaLnBrk="0" hangingPunct="0">
              <a:lnSpc>
                <a:spcPct val="90000"/>
              </a:lnSpc>
              <a:defRPr/>
            </a:pPr>
            <a:endParaRPr lang="en-US" sz="1800" dirty="0">
              <a:latin typeface="Tahoma" pitchFamily="34" charset="0"/>
            </a:endParaRPr>
          </a:p>
          <a:p>
            <a:pPr marL="457200" lvl="3" eaLnBrk="0" hangingPunct="0">
              <a:lnSpc>
                <a:spcPct val="90000"/>
              </a:lnSpc>
              <a:defRPr/>
            </a:pPr>
            <a:r>
              <a:rPr lang="en-US" sz="1800" dirty="0" smtClean="0">
                <a:latin typeface="Tahoma" pitchFamily="34" charset="0"/>
              </a:rPr>
              <a:t>--Providing </a:t>
            </a:r>
            <a:r>
              <a:rPr lang="en-US" sz="1800" dirty="0">
                <a:latin typeface="Tahoma" pitchFamily="34" charset="0"/>
              </a:rPr>
              <a:t>hospital volunteer badge</a:t>
            </a:r>
          </a:p>
          <a:p>
            <a:pPr marL="457200" lvl="3" eaLnBrk="0" hangingPunct="0">
              <a:lnSpc>
                <a:spcPct val="90000"/>
              </a:lnSpc>
              <a:defRPr/>
            </a:pPr>
            <a:endParaRPr lang="en-US" sz="1800" dirty="0">
              <a:latin typeface="Tahoma" pitchFamily="34" charset="0"/>
            </a:endParaRPr>
          </a:p>
          <a:p>
            <a:pPr marL="457200" lvl="3" eaLnBrk="0" hangingPunct="0">
              <a:lnSpc>
                <a:spcPct val="90000"/>
              </a:lnSpc>
              <a:defRPr/>
            </a:pPr>
            <a:r>
              <a:rPr lang="en-US" sz="1800" dirty="0" smtClean="0">
                <a:latin typeface="Tahoma" pitchFamily="34" charset="0"/>
              </a:rPr>
              <a:t>--Registering </a:t>
            </a:r>
            <a:r>
              <a:rPr lang="en-US" sz="1800" dirty="0">
                <a:latin typeface="Tahoma" pitchFamily="34" charset="0"/>
              </a:rPr>
              <a:t>individual into the Voluntary </a:t>
            </a:r>
            <a:r>
              <a:rPr lang="en-US" sz="1800" dirty="0" smtClean="0">
                <a:latin typeface="Tahoma" pitchFamily="34" charset="0"/>
              </a:rPr>
              <a:t>Service System</a:t>
            </a:r>
            <a:endParaRPr lang="en-US" sz="1800" dirty="0">
              <a:latin typeface="Tahoma" pitchFamily="34" charset="0"/>
            </a:endParaRPr>
          </a:p>
          <a:p>
            <a:pPr marL="457200" lvl="3" eaLnBrk="0" hangingPunct="0">
              <a:lnSpc>
                <a:spcPct val="90000"/>
              </a:lnSpc>
              <a:defRPr/>
            </a:pPr>
            <a:endParaRPr lang="en-US" sz="1800" dirty="0">
              <a:latin typeface="Tahoma" pitchFamily="34" charset="0"/>
            </a:endParaRPr>
          </a:p>
          <a:p>
            <a:pPr marL="457200" lvl="3" eaLnBrk="0" hangingPunct="0">
              <a:lnSpc>
                <a:spcPct val="90000"/>
              </a:lnSpc>
              <a:defRPr/>
            </a:pPr>
            <a:r>
              <a:rPr lang="en-US" sz="1800" dirty="0" smtClean="0">
                <a:latin typeface="Tahoma" pitchFamily="34" charset="0"/>
              </a:rPr>
              <a:t>--Establishing </a:t>
            </a:r>
            <a:r>
              <a:rPr lang="en-US" sz="1800" dirty="0">
                <a:latin typeface="Tahoma" pitchFamily="34" charset="0"/>
              </a:rPr>
              <a:t>and communicating a calendar of </a:t>
            </a:r>
            <a:r>
              <a:rPr lang="en-US" sz="1800" dirty="0" smtClean="0">
                <a:latin typeface="Tahoma" pitchFamily="34" charset="0"/>
              </a:rPr>
              <a:t>VAVS  	</a:t>
            </a:r>
          </a:p>
          <a:p>
            <a:pPr marL="457200" lvl="3" eaLnBrk="0" hangingPunct="0">
              <a:lnSpc>
                <a:spcPct val="90000"/>
              </a:lnSpc>
              <a:defRPr/>
            </a:pPr>
            <a:r>
              <a:rPr lang="en-US" sz="1800" dirty="0" smtClean="0">
                <a:latin typeface="Tahoma" pitchFamily="34" charset="0"/>
              </a:rPr>
              <a:t>   Committee meeting dates </a:t>
            </a:r>
            <a:endParaRPr lang="en-US" sz="1800" dirty="0">
              <a:latin typeface="Tahoma" pitchFamily="34" charset="0"/>
            </a:endParaRPr>
          </a:p>
          <a:p>
            <a:pPr eaLnBrk="0" hangingPunct="0">
              <a:lnSpc>
                <a:spcPct val="90000"/>
              </a:lnSpc>
              <a:buFont typeface="Arial" charset="0"/>
              <a:buChar char="•"/>
              <a:defRPr/>
            </a:pPr>
            <a:endParaRPr lang="en-US" b="1" dirty="0">
              <a:solidFill>
                <a:schemeClr val="tx2"/>
              </a:solidFill>
              <a:effectLst>
                <a:outerShdw blurRad="38100" dist="38100" dir="2700000" algn="tl">
                  <a:srgbClr val="000000"/>
                </a:outerShdw>
              </a:effectLst>
              <a:latin typeface="Tahoma" pitchFamily="34" charset="0"/>
            </a:endParaRPr>
          </a:p>
          <a:p>
            <a:pPr lvl="1">
              <a:lnSpc>
                <a:spcPct val="80000"/>
              </a:lnSpc>
              <a:spcBef>
                <a:spcPct val="20000"/>
              </a:spcBef>
              <a:defRPr/>
            </a:pPr>
            <a:endParaRPr lang="en-US" b="1" dirty="0">
              <a:solidFill>
                <a:schemeClr val="tx2"/>
              </a:solidFill>
              <a:effectLst>
                <a:outerShdw blurRad="38100" dist="38100" dir="2700000" algn="tl">
                  <a:srgbClr val="000000"/>
                </a:outerShdw>
              </a:effectLst>
              <a:latin typeface="Tahoma" pitchFamily="34" charset="0"/>
            </a:endParaRPr>
          </a:p>
          <a:p>
            <a:pPr>
              <a:lnSpc>
                <a:spcPct val="90000"/>
              </a:lnSpc>
              <a:spcBef>
                <a:spcPct val="20000"/>
              </a:spcBef>
              <a:buFontTx/>
              <a:buChar char="•"/>
              <a:defRPr/>
            </a:pPr>
            <a:endParaRPr lang="en-US" b="1" dirty="0">
              <a:solidFill>
                <a:schemeClr val="tx2"/>
              </a:solidFill>
              <a:effectLst>
                <a:outerShdw blurRad="38100" dist="38100" dir="2700000" algn="tl">
                  <a:srgbClr val="000000"/>
                </a:outerShdw>
              </a:effectLst>
              <a:latin typeface="Tahoma" pitchFamily="34" charset="0"/>
              <a:cs typeface="Times New Roman" pitchFamily="18" charset="0"/>
            </a:endParaRPr>
          </a:p>
        </p:txBody>
      </p:sp>
      <p:sp>
        <p:nvSpPr>
          <p:cNvPr id="412677" name="Rectangle 5"/>
          <p:cNvSpPr>
            <a:spLocks noChangeArrowheads="1"/>
          </p:cNvSpPr>
          <p:nvPr/>
        </p:nvSpPr>
        <p:spPr bwMode="auto">
          <a:xfrm>
            <a:off x="2286001"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ctrTitle"/>
          </p:nvPr>
        </p:nvSpPr>
        <p:spPr>
          <a:xfrm>
            <a:off x="304800" y="547599"/>
            <a:ext cx="8458200" cy="625828"/>
          </a:xfrm>
        </p:spPr>
        <p:txBody>
          <a:bodyPr>
            <a:noAutofit/>
          </a:bodyPr>
          <a:lstStyle/>
          <a:p>
            <a:pPr algn="ctr">
              <a:defRPr/>
            </a:pPr>
            <a:r>
              <a:rPr lang="en-US" sz="2800" b="1" dirty="0" smtClean="0">
                <a:solidFill>
                  <a:schemeClr val="tx1"/>
                </a:solidFill>
                <a:effectLst/>
              </a:rPr>
              <a:t>Local VAVS Rep/</a:t>
            </a:r>
            <a:r>
              <a:rPr lang="en-US" sz="2800" b="1" dirty="0" err="1" smtClean="0">
                <a:solidFill>
                  <a:schemeClr val="tx1"/>
                </a:solidFill>
                <a:effectLst/>
              </a:rPr>
              <a:t>Dep</a:t>
            </a:r>
            <a:r>
              <a:rPr lang="en-US" sz="2800" b="1" dirty="0" smtClean="0">
                <a:solidFill>
                  <a:schemeClr val="tx1"/>
                </a:solidFill>
                <a:effectLst/>
              </a:rPr>
              <a:t> Responsibilities </a:t>
            </a:r>
          </a:p>
        </p:txBody>
      </p:sp>
      <p:sp>
        <p:nvSpPr>
          <p:cNvPr id="413700" name="Text Box 4"/>
          <p:cNvSpPr txBox="1">
            <a:spLocks noChangeArrowheads="1"/>
          </p:cNvSpPr>
          <p:nvPr/>
        </p:nvSpPr>
        <p:spPr bwMode="auto">
          <a:xfrm>
            <a:off x="381000" y="1615281"/>
            <a:ext cx="8534400" cy="3360920"/>
          </a:xfrm>
          <a:prstGeom prst="rect">
            <a:avLst/>
          </a:prstGeom>
          <a:noFill/>
          <a:ln w="9525">
            <a:noFill/>
            <a:miter lim="800000"/>
            <a:headEnd/>
            <a:tailEnd/>
          </a:ln>
          <a:effectLst/>
        </p:spPr>
        <p:txBody>
          <a:bodyPr wrap="square">
            <a:spAutoFit/>
          </a:bodyPr>
          <a:lstStyle/>
          <a:p>
            <a:pPr>
              <a:lnSpc>
                <a:spcPct val="80000"/>
              </a:lnSpc>
              <a:spcBef>
                <a:spcPct val="20000"/>
              </a:spcBef>
              <a:buFont typeface="Wingdings" pitchFamily="2" charset="2"/>
              <a:buChar char="Ø"/>
              <a:defRPr/>
            </a:pPr>
            <a:r>
              <a:rPr lang="en-US" sz="1800" b="1" dirty="0" smtClean="0">
                <a:latin typeface="Tahoma" pitchFamily="34" charset="0"/>
              </a:rPr>
              <a:t>   </a:t>
            </a:r>
            <a:r>
              <a:rPr lang="en-US" sz="1800" dirty="0" smtClean="0">
                <a:latin typeface="Tahoma" pitchFamily="34" charset="0"/>
              </a:rPr>
              <a:t>Contact </a:t>
            </a:r>
            <a:r>
              <a:rPr lang="en-US" sz="1800" dirty="0">
                <a:latin typeface="Tahoma" pitchFamily="34" charset="0"/>
              </a:rPr>
              <a:t>the local VAVS Chief or designee </a:t>
            </a:r>
            <a:r>
              <a:rPr lang="en-US" sz="1800" dirty="0" smtClean="0">
                <a:latin typeface="Tahoma" pitchFamily="34" charset="0"/>
              </a:rPr>
              <a:t>upon receiving</a:t>
            </a:r>
          </a:p>
          <a:p>
            <a:pPr>
              <a:lnSpc>
                <a:spcPct val="80000"/>
              </a:lnSpc>
              <a:spcBef>
                <a:spcPct val="20000"/>
              </a:spcBef>
              <a:defRPr/>
            </a:pPr>
            <a:r>
              <a:rPr lang="en-US" sz="1800" dirty="0" smtClean="0">
                <a:latin typeface="Tahoma" pitchFamily="34" charset="0"/>
              </a:rPr>
              <a:t>      certification</a:t>
            </a:r>
            <a:endParaRPr lang="en-US" sz="1800" dirty="0">
              <a:latin typeface="Tahoma" pitchFamily="34" charset="0"/>
            </a:endParaRPr>
          </a:p>
          <a:p>
            <a:pPr>
              <a:lnSpc>
                <a:spcPct val="80000"/>
              </a:lnSpc>
              <a:spcBef>
                <a:spcPct val="20000"/>
              </a:spcBef>
              <a:buFont typeface="Wingdings" pitchFamily="2" charset="2"/>
              <a:buChar char="Ø"/>
              <a:defRPr/>
            </a:pPr>
            <a:endParaRPr lang="en-US" sz="1800" dirty="0">
              <a:effectLst>
                <a:outerShdw blurRad="38100" dist="38100" dir="2700000" algn="tl">
                  <a:srgbClr val="000000"/>
                </a:outerShdw>
              </a:effectLst>
              <a:latin typeface="Tahoma" pitchFamily="34" charset="0"/>
            </a:endParaRPr>
          </a:p>
          <a:p>
            <a:pPr>
              <a:lnSpc>
                <a:spcPct val="80000"/>
              </a:lnSpc>
              <a:spcBef>
                <a:spcPct val="20000"/>
              </a:spcBef>
              <a:buFont typeface="Wingdings" pitchFamily="2" charset="2"/>
              <a:buChar char="Ø"/>
              <a:defRPr/>
            </a:pPr>
            <a:r>
              <a:rPr lang="en-US" sz="1800" dirty="0" smtClean="0">
                <a:latin typeface="Tahoma" pitchFamily="34" charset="0"/>
              </a:rPr>
              <a:t>   Complete </a:t>
            </a:r>
            <a:r>
              <a:rPr lang="en-US" sz="1800" dirty="0">
                <a:latin typeface="Tahoma" pitchFamily="34" charset="0"/>
              </a:rPr>
              <a:t>the orientation at the earliest opportunity </a:t>
            </a:r>
            <a:r>
              <a:rPr lang="en-US" sz="1800" dirty="0" smtClean="0">
                <a:latin typeface="Tahoma" pitchFamily="34" charset="0"/>
              </a:rPr>
              <a:t>to include</a:t>
            </a:r>
          </a:p>
          <a:p>
            <a:pPr>
              <a:lnSpc>
                <a:spcPct val="80000"/>
              </a:lnSpc>
              <a:spcBef>
                <a:spcPct val="20000"/>
              </a:spcBef>
              <a:defRPr/>
            </a:pPr>
            <a:r>
              <a:rPr lang="en-US" sz="1800" dirty="0" smtClean="0">
                <a:latin typeface="Tahoma" pitchFamily="34" charset="0"/>
              </a:rPr>
              <a:t>      getting </a:t>
            </a:r>
            <a:r>
              <a:rPr lang="en-US" sz="1800" dirty="0">
                <a:latin typeface="Tahoma" pitchFamily="34" charset="0"/>
              </a:rPr>
              <a:t>registered in the VSS System</a:t>
            </a:r>
          </a:p>
          <a:p>
            <a:pPr>
              <a:lnSpc>
                <a:spcPct val="80000"/>
              </a:lnSpc>
              <a:spcBef>
                <a:spcPct val="20000"/>
              </a:spcBef>
              <a:buFont typeface="Wingdings" pitchFamily="2" charset="2"/>
              <a:buChar char="Ø"/>
              <a:defRPr/>
            </a:pPr>
            <a:endParaRPr lang="en-US" sz="1800" dirty="0">
              <a:latin typeface="Tahoma" pitchFamily="34" charset="0"/>
            </a:endParaRPr>
          </a:p>
          <a:p>
            <a:pPr>
              <a:lnSpc>
                <a:spcPct val="80000"/>
              </a:lnSpc>
              <a:spcBef>
                <a:spcPct val="20000"/>
              </a:spcBef>
              <a:buFont typeface="Wingdings" pitchFamily="2" charset="2"/>
              <a:buChar char="Ø"/>
              <a:defRPr/>
            </a:pPr>
            <a:r>
              <a:rPr lang="en-US" sz="1800" dirty="0" smtClean="0">
                <a:latin typeface="Tahoma" pitchFamily="34" charset="0"/>
              </a:rPr>
              <a:t>   Attend </a:t>
            </a:r>
            <a:r>
              <a:rPr lang="en-US" sz="1800" b="1" dirty="0" smtClean="0">
                <a:latin typeface="Tahoma" pitchFamily="34" charset="0"/>
              </a:rPr>
              <a:t>ALL</a:t>
            </a:r>
            <a:r>
              <a:rPr lang="en-US" sz="1800" dirty="0" smtClean="0">
                <a:latin typeface="Tahoma" pitchFamily="34" charset="0"/>
              </a:rPr>
              <a:t> local VAVS Committee quarterly meetings; set up</a:t>
            </a:r>
          </a:p>
          <a:p>
            <a:pPr>
              <a:lnSpc>
                <a:spcPct val="80000"/>
              </a:lnSpc>
              <a:spcBef>
                <a:spcPct val="20000"/>
              </a:spcBef>
              <a:defRPr/>
            </a:pPr>
            <a:r>
              <a:rPr lang="en-US" sz="1800" dirty="0" smtClean="0">
                <a:latin typeface="Tahoma" pitchFamily="34" charset="0"/>
              </a:rPr>
              <a:t>      a VAVS point of contact at every council, assembly, and circle to</a:t>
            </a:r>
          </a:p>
          <a:p>
            <a:pPr>
              <a:lnSpc>
                <a:spcPct val="80000"/>
              </a:lnSpc>
              <a:spcBef>
                <a:spcPct val="20000"/>
              </a:spcBef>
              <a:defRPr/>
            </a:pPr>
            <a:r>
              <a:rPr lang="en-US" sz="1800" dirty="0" smtClean="0">
                <a:latin typeface="Tahoma" pitchFamily="34" charset="0"/>
              </a:rPr>
              <a:t>      distribute meeting information (e.g. donation needs list, volunteer</a:t>
            </a:r>
          </a:p>
          <a:p>
            <a:pPr>
              <a:lnSpc>
                <a:spcPct val="80000"/>
              </a:lnSpc>
              <a:spcBef>
                <a:spcPct val="20000"/>
              </a:spcBef>
              <a:defRPr/>
            </a:pPr>
            <a:r>
              <a:rPr lang="en-US" sz="1800" dirty="0" smtClean="0">
                <a:latin typeface="Tahoma" pitchFamily="34" charset="0"/>
              </a:rPr>
              <a:t>      assignments, VAMC special programs, etc.)</a:t>
            </a:r>
          </a:p>
          <a:p>
            <a:pPr>
              <a:lnSpc>
                <a:spcPct val="80000"/>
              </a:lnSpc>
              <a:spcBef>
                <a:spcPct val="20000"/>
              </a:spcBef>
              <a:defRPr/>
            </a:pPr>
            <a:endParaRPr lang="en-US" sz="1800" dirty="0">
              <a:latin typeface="Tahoma" pitchFamily="34" charset="0"/>
            </a:endParaRPr>
          </a:p>
          <a:p>
            <a:pPr>
              <a:lnSpc>
                <a:spcPct val="80000"/>
              </a:lnSpc>
              <a:spcBef>
                <a:spcPct val="20000"/>
              </a:spcBef>
              <a:buFont typeface="Wingdings" pitchFamily="2" charset="2"/>
              <a:buChar char="Ø"/>
              <a:defRPr/>
            </a:pPr>
            <a:r>
              <a:rPr lang="en-US" sz="1800" dirty="0" smtClean="0">
                <a:latin typeface="Tahoma" pitchFamily="34" charset="0"/>
              </a:rPr>
              <a:t>   Initiate </a:t>
            </a:r>
            <a:r>
              <a:rPr lang="en-US" sz="1800" dirty="0">
                <a:latin typeface="Tahoma" pitchFamily="34" charset="0"/>
              </a:rPr>
              <a:t>and conduct an Annual Joint Review (AJR)</a:t>
            </a:r>
          </a:p>
        </p:txBody>
      </p:sp>
      <p:sp>
        <p:nvSpPr>
          <p:cNvPr id="413701" name="Rectangle 5"/>
          <p:cNvSpPr>
            <a:spLocks noChangeArrowheads="1"/>
          </p:cNvSpPr>
          <p:nvPr/>
        </p:nvSpPr>
        <p:spPr bwMode="auto">
          <a:xfrm>
            <a:off x="2286001" y="704058"/>
            <a:ext cx="6248400" cy="782285"/>
          </a:xfrm>
          <a:prstGeom prst="rect">
            <a:avLst/>
          </a:prstGeom>
          <a:noFill/>
          <a:ln w="9525">
            <a:noFill/>
            <a:miter lim="800000"/>
            <a:headEnd/>
            <a:tailEnd/>
          </a:ln>
          <a:effectLst/>
        </p:spPr>
        <p:txBody>
          <a:bodyPr anchor="b"/>
          <a:lstStyle/>
          <a:p>
            <a:pPr algn="ctr" eaLnBrk="0" hangingPunct="0">
              <a:defRPr/>
            </a:pPr>
            <a:endParaRPr lang="en-US" sz="2800" b="1" dirty="0">
              <a:solidFill>
                <a:schemeClr val="tx2"/>
              </a:solidFill>
              <a:effectLst>
                <a:outerShdw blurRad="38100" dist="38100" dir="2700000" algn="tl">
                  <a:srgbClr val="000000"/>
                </a:outerShdw>
              </a:effectLst>
              <a:latin typeface="Tahoma" pitchFamily="34" charset="0"/>
            </a:endParaRPr>
          </a:p>
        </p:txBody>
      </p:sp>
    </p:spTree>
  </p:cSld>
  <p:clrMapOvr>
    <a:masterClrMapping/>
  </p:clrMapOvr>
  <p:transition spd="med">
    <p:zoom/>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ustom 2">
      <a:majorFont>
        <a:latin typeface="Tahoma"/>
        <a:ea typeface=""/>
        <a:cs typeface=""/>
      </a:majorFont>
      <a:minorFont>
        <a:latin typeface="Tahoma"/>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9289</TotalTime>
  <Words>1375</Words>
  <Application>Microsoft Office PowerPoint</Application>
  <PresentationFormat>Custom</PresentationFormat>
  <Paragraphs>251</Paragraphs>
  <Slides>21</Slides>
  <Notes>20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Trek</vt:lpstr>
      <vt:lpstr>KNIGHTS OF COLUMBUS</vt:lpstr>
      <vt:lpstr>VAVS- What is it?</vt:lpstr>
      <vt:lpstr>The VAVS Mission</vt:lpstr>
      <vt:lpstr>Final FY 2013 Statistics </vt:lpstr>
      <vt:lpstr>Knights of Columbus FY 2014 VAVS Goals</vt:lpstr>
      <vt:lpstr>Purpose of the VAVS National Advisory Committee (NAC)</vt:lpstr>
      <vt:lpstr>National VAVS Representative</vt:lpstr>
      <vt:lpstr>Local VAVS Chief or Program Manager Responsibilities</vt:lpstr>
      <vt:lpstr>Local VAVS Rep/Dep Responsibilities </vt:lpstr>
      <vt:lpstr>Local VAVS Committee Purpose and Structure</vt:lpstr>
      <vt:lpstr>Local VAVS Reps and Dep REPS Duties and Responsibilities  “MANAGE THE KofC VOLUNTEERS”</vt:lpstr>
      <vt:lpstr>VAVS Reps and Dep REPs Qualifications</vt:lpstr>
      <vt:lpstr>Slide 13</vt:lpstr>
      <vt:lpstr>Slide 14</vt:lpstr>
      <vt:lpstr>What Volunteers Do </vt:lpstr>
      <vt:lpstr>  what volunteers do  </vt:lpstr>
      <vt:lpstr>Where to Volunteer</vt:lpstr>
      <vt:lpstr>Types of Volunteers</vt:lpstr>
      <vt:lpstr>Volunteer Now </vt:lpstr>
      <vt:lpstr> COMMITMENT </vt:lpstr>
      <vt:lpstr> VAVS Points of Contact</vt:lpstr>
    </vt:vector>
  </TitlesOfParts>
  <Company>The American Legion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AMERICAN LEGION</dc:title>
  <dc:creator>Peter S. Gaytan</dc:creator>
  <cp:lastModifiedBy>KofC User</cp:lastModifiedBy>
  <cp:revision>778</cp:revision>
  <cp:lastPrinted>2002-12-13T18:55:54Z</cp:lastPrinted>
  <dcterms:created xsi:type="dcterms:W3CDTF">2002-02-01T15:08:27Z</dcterms:created>
  <dcterms:modified xsi:type="dcterms:W3CDTF">2013-10-16T17:35:58Z</dcterms:modified>
</cp:coreProperties>
</file>